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9B94D-36F3-4918-98CE-70CD347544D0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346C1-1144-4AD2-AB70-BE187ED02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10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670ED-4022-4A41-8276-0D5A540C09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53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758" y="2495550"/>
            <a:ext cx="7499684" cy="2387600"/>
          </a:xfrm>
          <a:solidFill>
            <a:schemeClr val="bg1">
              <a:alpha val="31000"/>
            </a:scheme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758" y="5065713"/>
            <a:ext cx="7499684" cy="1655762"/>
          </a:xfrm>
          <a:solidFill>
            <a:schemeClr val="bg1">
              <a:alpha val="31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FE9E-708F-4686-8E43-211D8059229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33864" y="6438482"/>
            <a:ext cx="5554578" cy="4195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50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6C49-BE13-41F0-8BDD-9C63C2688BD7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FE9E-708F-4686-8E43-211D80592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47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6C49-BE13-41F0-8BDD-9C63C2688BD7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FE9E-708F-4686-8E43-211D80592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6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CE1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9" b="11165"/>
          <a:stretch/>
        </p:blipFill>
        <p:spPr>
          <a:xfrm>
            <a:off x="9432758" y="199315"/>
            <a:ext cx="2759242" cy="66586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25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>
            <a:lvl1pPr>
              <a:defRPr sz="6000" b="1">
                <a:solidFill>
                  <a:srgbClr val="FCE16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594558" cy="4351338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6C49-BE13-41F0-8BDD-9C63C2688BD7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39415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FE9E-708F-4686-8E43-211D80592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60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6C49-BE13-41F0-8BDD-9C63C2688BD7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FE9E-708F-4686-8E43-211D80592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90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6C49-BE13-41F0-8BDD-9C63C2688BD7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FE9E-708F-4686-8E43-211D80592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92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6C49-BE13-41F0-8BDD-9C63C2688BD7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FE9E-708F-4686-8E43-211D80592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35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6C49-BE13-41F0-8BDD-9C63C2688BD7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FE9E-708F-4686-8E43-211D80592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44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6C49-BE13-41F0-8BDD-9C63C2688BD7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FE9E-708F-4686-8E43-211D80592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4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6C49-BE13-41F0-8BDD-9C63C2688BD7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FE9E-708F-4686-8E43-211D80592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1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6C49-BE13-41F0-8BDD-9C63C2688BD7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FE9E-708F-4686-8E43-211D80592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29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46C49-BE13-41F0-8BDD-9C63C2688BD7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4FE9E-708F-4686-8E43-211D80592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8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759" y="2671009"/>
            <a:ext cx="7499684" cy="1560847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cs typeface="Aharoni" panose="02010803020104030203" pitchFamily="2" charset="-79"/>
              </a:rPr>
              <a:t>Chapter Nine</a:t>
            </a:r>
            <a:endParaRPr lang="en-US" sz="8000" b="1" dirty="0"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758" y="4450013"/>
            <a:ext cx="7499684" cy="165576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Communication and Relational Dynamics</a:t>
            </a:r>
            <a:endParaRPr lang="en-US" sz="4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7515" y="392106"/>
            <a:ext cx="109472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FCE16C"/>
                </a:solidFill>
              </a:rPr>
              <a:t>Looking Out, Looking In</a:t>
            </a:r>
            <a:endParaRPr lang="en-US" sz="8800" dirty="0">
              <a:solidFill>
                <a:srgbClr val="FCE1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81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Communicating About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Content and relational messages</a:t>
            </a:r>
          </a:p>
          <a:p>
            <a:r>
              <a:rPr lang="en-US" dirty="0" smtClean="0"/>
              <a:t>Types of relational messages</a:t>
            </a:r>
          </a:p>
          <a:p>
            <a:pPr lvl="1"/>
            <a:r>
              <a:rPr lang="en-US" dirty="0" smtClean="0"/>
              <a:t>Affinity</a:t>
            </a:r>
          </a:p>
          <a:p>
            <a:pPr lvl="1"/>
            <a:r>
              <a:rPr lang="en-US" dirty="0" smtClean="0"/>
              <a:t>Immediacy</a:t>
            </a:r>
          </a:p>
          <a:p>
            <a:pPr lvl="1"/>
            <a:r>
              <a:rPr lang="en-US" dirty="0" smtClean="0"/>
              <a:t>Respect</a:t>
            </a:r>
          </a:p>
          <a:p>
            <a:pPr lvl="1"/>
            <a:r>
              <a:rPr lang="en-US" dirty="0" smtClean="0"/>
              <a:t>Control</a:t>
            </a:r>
          </a:p>
          <a:p>
            <a:r>
              <a:rPr lang="en-US" dirty="0" smtClean="0"/>
              <a:t>Metacommunication 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48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Maintaining Interpersonal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Relational maintenance</a:t>
            </a:r>
          </a:p>
          <a:p>
            <a:r>
              <a:rPr lang="en-US" dirty="0" smtClean="0"/>
              <a:t>Strategies to keep relationships satisfying: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Positivity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Openness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Assurances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Social networks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Sharing tasks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501" y="3603807"/>
            <a:ext cx="4594751" cy="240565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21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Maintaining Interpersonal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support</a:t>
            </a:r>
          </a:p>
          <a:p>
            <a:r>
              <a:rPr lang="en-US" dirty="0" smtClean="0"/>
              <a:t>Support resources: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Emotional support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Informational support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Instrumental support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982" y="2031784"/>
            <a:ext cx="2191159" cy="393902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28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Maintaining Interpersonal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Relational transgressions</a:t>
            </a:r>
          </a:p>
          <a:p>
            <a:pPr lvl="1"/>
            <a:r>
              <a:rPr lang="en-US" dirty="0" smtClean="0"/>
              <a:t>Lack of commitment</a:t>
            </a:r>
          </a:p>
          <a:p>
            <a:pPr lvl="1"/>
            <a:r>
              <a:rPr lang="en-US" dirty="0" smtClean="0"/>
              <a:t>Distance</a:t>
            </a:r>
          </a:p>
          <a:p>
            <a:pPr lvl="1"/>
            <a:r>
              <a:rPr lang="en-US" dirty="0" smtClean="0"/>
              <a:t>Disrespect</a:t>
            </a:r>
          </a:p>
          <a:p>
            <a:pPr lvl="1"/>
            <a:r>
              <a:rPr lang="en-US" dirty="0" smtClean="0"/>
              <a:t>Problematic emotions</a:t>
            </a:r>
          </a:p>
          <a:p>
            <a:pPr lvl="1"/>
            <a:r>
              <a:rPr lang="en-US" dirty="0" smtClean="0"/>
              <a:t>Aggression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0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Maintaining Interpersonal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Relational </a:t>
            </a:r>
            <a:r>
              <a:rPr lang="en-US" dirty="0" smtClean="0"/>
              <a:t>transgressions (continued)</a:t>
            </a:r>
          </a:p>
          <a:p>
            <a:pPr lvl="1"/>
            <a:r>
              <a:rPr lang="en-US" dirty="0"/>
              <a:t>Minor versus significant</a:t>
            </a:r>
          </a:p>
          <a:p>
            <a:pPr lvl="1"/>
            <a:r>
              <a:rPr lang="en-US" dirty="0"/>
              <a:t>Social versus relational</a:t>
            </a:r>
          </a:p>
          <a:p>
            <a:pPr lvl="1"/>
            <a:r>
              <a:rPr lang="en-US" dirty="0"/>
              <a:t>Deliberate versus unintentional</a:t>
            </a:r>
          </a:p>
          <a:p>
            <a:pPr lvl="1"/>
            <a:r>
              <a:rPr lang="en-US" dirty="0"/>
              <a:t>One-time versus incremental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17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Maintaining Interpersonal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Strategies for relational repair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Expressing regret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Accepting responsibility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Making restitution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Genuinely repenting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Requesting forgiveness</a:t>
            </a:r>
          </a:p>
          <a:p>
            <a:pPr marL="2743200" lvl="6" indent="0">
              <a:buNone/>
            </a:pPr>
            <a:endParaRPr lang="en-US" dirty="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4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Maintaining Interpersonal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Responding to transgressions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Acceptance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Rejection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Discussion </a:t>
            </a:r>
          </a:p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360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Form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Factors that influence our choice of relational partners:</a:t>
            </a:r>
          </a:p>
          <a:p>
            <a:pPr lvl="1"/>
            <a:r>
              <a:rPr lang="en-US" dirty="0" smtClean="0"/>
              <a:t>Appearance</a:t>
            </a:r>
          </a:p>
          <a:p>
            <a:pPr lvl="1"/>
            <a:r>
              <a:rPr lang="en-US" dirty="0" smtClean="0"/>
              <a:t>Similarity</a:t>
            </a:r>
          </a:p>
          <a:p>
            <a:pPr lvl="1"/>
            <a:r>
              <a:rPr lang="en-US" dirty="0" smtClean="0"/>
              <a:t>Complementarity</a:t>
            </a:r>
          </a:p>
          <a:p>
            <a:pPr lvl="1"/>
            <a:r>
              <a:rPr lang="en-US" dirty="0" smtClean="0"/>
              <a:t>Reciprocal attraction</a:t>
            </a:r>
          </a:p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00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Form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Factors that influence our choice of relational </a:t>
            </a:r>
            <a:r>
              <a:rPr lang="en-US" dirty="0" smtClean="0"/>
              <a:t>partners</a:t>
            </a:r>
            <a:r>
              <a:rPr lang="en-US" dirty="0"/>
              <a:t> </a:t>
            </a:r>
            <a:r>
              <a:rPr lang="en-US" dirty="0" smtClean="0"/>
              <a:t>(continued):</a:t>
            </a:r>
          </a:p>
          <a:p>
            <a:pPr lvl="1"/>
            <a:r>
              <a:rPr lang="en-US" dirty="0"/>
              <a:t>Competence</a:t>
            </a:r>
          </a:p>
          <a:p>
            <a:pPr lvl="1"/>
            <a:r>
              <a:rPr lang="en-US" dirty="0"/>
              <a:t>Disclosure</a:t>
            </a:r>
          </a:p>
          <a:p>
            <a:pPr lvl="1"/>
            <a:r>
              <a:rPr lang="en-US" dirty="0"/>
              <a:t>Proximity</a:t>
            </a:r>
          </a:p>
          <a:p>
            <a:pPr lvl="1"/>
            <a:r>
              <a:rPr lang="en-US" dirty="0"/>
              <a:t>Rewards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18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of Relational 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developmental </a:t>
            </a:r>
            <a:r>
              <a:rPr lang="en-US" dirty="0" smtClean="0"/>
              <a:t>perspective</a:t>
            </a:r>
            <a:endParaRPr lang="en-US" dirty="0"/>
          </a:p>
          <a:p>
            <a:pPr lvl="1"/>
            <a:r>
              <a:rPr lang="en-US" dirty="0" smtClean="0"/>
              <a:t>Initiating</a:t>
            </a:r>
          </a:p>
          <a:p>
            <a:pPr lvl="1"/>
            <a:r>
              <a:rPr lang="en-US" dirty="0" smtClean="0"/>
              <a:t>Experimenting</a:t>
            </a:r>
          </a:p>
          <a:p>
            <a:pPr lvl="1"/>
            <a:r>
              <a:rPr lang="en-US" dirty="0" smtClean="0"/>
              <a:t>Intensifying</a:t>
            </a:r>
          </a:p>
          <a:p>
            <a:pPr lvl="1"/>
            <a:r>
              <a:rPr lang="en-US" dirty="0" smtClean="0"/>
              <a:t>Integrating</a:t>
            </a:r>
          </a:p>
          <a:p>
            <a:pPr lvl="1"/>
            <a:r>
              <a:rPr lang="en-US" dirty="0" smtClean="0"/>
              <a:t>Bonding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016" y="2610197"/>
            <a:ext cx="2661313" cy="336726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4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of Relational 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developmental </a:t>
            </a:r>
            <a:r>
              <a:rPr lang="en-US" dirty="0" smtClean="0"/>
              <a:t>perspective (continued)</a:t>
            </a:r>
          </a:p>
          <a:p>
            <a:pPr lvl="1"/>
            <a:r>
              <a:rPr lang="en-US" dirty="0" smtClean="0"/>
              <a:t>Differentiating</a:t>
            </a:r>
            <a:endParaRPr lang="en-US" dirty="0"/>
          </a:p>
          <a:p>
            <a:pPr lvl="1"/>
            <a:r>
              <a:rPr lang="en-US" dirty="0" smtClean="0"/>
              <a:t>Circumscribing</a:t>
            </a:r>
          </a:p>
          <a:p>
            <a:pPr lvl="1"/>
            <a:r>
              <a:rPr lang="en-US" dirty="0" smtClean="0"/>
              <a:t>Stagnating</a:t>
            </a:r>
          </a:p>
          <a:p>
            <a:pPr lvl="1"/>
            <a:r>
              <a:rPr lang="en-US" dirty="0" smtClean="0"/>
              <a:t>Avoiding</a:t>
            </a:r>
          </a:p>
          <a:p>
            <a:pPr lvl="1"/>
            <a:r>
              <a:rPr lang="en-US" dirty="0" smtClean="0"/>
              <a:t>Terminating</a:t>
            </a:r>
          </a:p>
          <a:p>
            <a:pPr lvl="2"/>
            <a:r>
              <a:rPr lang="en-US" dirty="0" smtClean="0"/>
              <a:t>Grave dressing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63" y="2922421"/>
            <a:ext cx="4904317" cy="248085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15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of Relational 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developmental perspective (continued)</a:t>
            </a:r>
          </a:p>
          <a:p>
            <a:pPr lvl="1"/>
            <a:r>
              <a:rPr lang="en-US" dirty="0" smtClean="0"/>
              <a:t>Limitations of the developmental perspective</a:t>
            </a:r>
          </a:p>
          <a:p>
            <a:pPr lvl="2"/>
            <a:r>
              <a:rPr lang="en-US" dirty="0" smtClean="0"/>
              <a:t>Too heavy a focus on sequential movement from one stage to the next</a:t>
            </a:r>
          </a:p>
          <a:p>
            <a:pPr lvl="2"/>
            <a:r>
              <a:rPr lang="en-US" dirty="0" smtClean="0"/>
              <a:t>Ignores the idea that multiple stages may exist simultaneously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3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of Relational 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dialectal perspective</a:t>
            </a:r>
          </a:p>
          <a:p>
            <a:pPr lvl="1"/>
            <a:r>
              <a:rPr lang="en-US" dirty="0" smtClean="0"/>
              <a:t>Dialectal tensions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onnection-autonomy dialectic</a:t>
            </a:r>
          </a:p>
          <a:p>
            <a:pPr lvl="2"/>
            <a:r>
              <a:rPr lang="en-US" dirty="0" smtClean="0"/>
              <a:t>Openness-privacy dialectic</a:t>
            </a:r>
          </a:p>
          <a:p>
            <a:pPr lvl="2"/>
            <a:r>
              <a:rPr lang="en-US" dirty="0" smtClean="0"/>
              <a:t>Predictability-novelty dialectic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461" y="4001294"/>
            <a:ext cx="2916035" cy="193960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50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of Relational 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dialectal </a:t>
            </a:r>
            <a:r>
              <a:rPr lang="en-US" dirty="0" smtClean="0"/>
              <a:t>perspective (continued)</a:t>
            </a:r>
          </a:p>
          <a:p>
            <a:pPr lvl="1"/>
            <a:r>
              <a:rPr lang="en-US" dirty="0" smtClean="0"/>
              <a:t>Managing dialectal tensions</a:t>
            </a:r>
          </a:p>
          <a:p>
            <a:pPr lvl="2"/>
            <a:r>
              <a:rPr lang="en-US" dirty="0" smtClean="0"/>
              <a:t>Denial</a:t>
            </a:r>
          </a:p>
          <a:p>
            <a:pPr lvl="2"/>
            <a:r>
              <a:rPr lang="en-US" dirty="0" smtClean="0"/>
              <a:t>Disorientation</a:t>
            </a:r>
          </a:p>
          <a:p>
            <a:pPr lvl="2"/>
            <a:r>
              <a:rPr lang="en-US" dirty="0" smtClean="0"/>
              <a:t>Alternation</a:t>
            </a:r>
          </a:p>
          <a:p>
            <a:pPr lvl="2"/>
            <a:r>
              <a:rPr lang="en-US" dirty="0" smtClean="0"/>
              <a:t>Segmentation</a:t>
            </a:r>
          </a:p>
          <a:p>
            <a:pPr lvl="2"/>
            <a:r>
              <a:rPr lang="en-US" dirty="0" smtClean="0"/>
              <a:t>Balance</a:t>
            </a:r>
          </a:p>
          <a:p>
            <a:pPr lvl="2"/>
            <a:r>
              <a:rPr lang="en-US" dirty="0" smtClean="0"/>
              <a:t>Integration </a:t>
            </a:r>
          </a:p>
          <a:p>
            <a:pPr lvl="2"/>
            <a:r>
              <a:rPr lang="en-US" dirty="0" smtClean="0"/>
              <a:t>Recalibration</a:t>
            </a:r>
          </a:p>
          <a:p>
            <a:pPr lvl="2"/>
            <a:r>
              <a:rPr lang="en-US" dirty="0" smtClean="0"/>
              <a:t>Reaffirmation 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58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 of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31822" cy="4351338"/>
          </a:xfrm>
        </p:spPr>
        <p:txBody>
          <a:bodyPr/>
          <a:lstStyle/>
          <a:p>
            <a:r>
              <a:rPr lang="en-US" dirty="0" smtClean="0"/>
              <a:t>Relationships are always changing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Relationships are affected by culture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292" y="1825625"/>
            <a:ext cx="3067570" cy="435133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49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l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ler" id="{C9682E84-D57E-411A-913C-5993418F1CDF}" vid="{836EACC0-EF8F-4F37-9A13-9BAF56F968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Adler</Template>
  <TotalTime>1364</TotalTime>
  <Words>558</Words>
  <Application>Microsoft Office PowerPoint</Application>
  <PresentationFormat>Widescreen</PresentationFormat>
  <Paragraphs>121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Aharoni</vt:lpstr>
      <vt:lpstr>Arial</vt:lpstr>
      <vt:lpstr>Calibri</vt:lpstr>
      <vt:lpstr>Calibri Light</vt:lpstr>
      <vt:lpstr>Adler</vt:lpstr>
      <vt:lpstr>Chapter Nine</vt:lpstr>
      <vt:lpstr>Why We Form Relationships</vt:lpstr>
      <vt:lpstr>Why We Form Relationships</vt:lpstr>
      <vt:lpstr>Models of Relational Dynamics</vt:lpstr>
      <vt:lpstr>Models of Relational Dynamics</vt:lpstr>
      <vt:lpstr>Models of Relational Dynamics</vt:lpstr>
      <vt:lpstr>Models of Relational Dynamics</vt:lpstr>
      <vt:lpstr>Models of Relational Dynamics</vt:lpstr>
      <vt:lpstr>Characteristic of Relationships</vt:lpstr>
      <vt:lpstr>Communicating About Relationships</vt:lpstr>
      <vt:lpstr>Maintaining Interpersonal Relationships</vt:lpstr>
      <vt:lpstr>Maintaining Interpersonal Relationships</vt:lpstr>
      <vt:lpstr>Maintaining Interpersonal Relationships</vt:lpstr>
      <vt:lpstr>Maintaining Interpersonal Relationships</vt:lpstr>
      <vt:lpstr>Maintaining Interpersonal Relationships</vt:lpstr>
      <vt:lpstr>Maintaining Interpersonal Relationships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Nine</dc:title>
  <dc:creator>Dionne</dc:creator>
  <cp:lastModifiedBy>Kiwak, Karolina</cp:lastModifiedBy>
  <cp:revision>9</cp:revision>
  <dcterms:created xsi:type="dcterms:W3CDTF">2015-10-07T22:20:36Z</dcterms:created>
  <dcterms:modified xsi:type="dcterms:W3CDTF">2015-11-11T18:04:50Z</dcterms:modified>
</cp:coreProperties>
</file>