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7E075-33FB-4918-B51C-3DBE81A2B4D3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D50C2-425B-4D6C-B1AA-5CF521FF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70ED-4022-4A41-8276-0D5A540C0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4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8" y="2495550"/>
            <a:ext cx="7499684" cy="2387600"/>
          </a:xfrm>
          <a:solidFill>
            <a:schemeClr val="bg1">
              <a:alpha val="31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5065713"/>
            <a:ext cx="7499684" cy="1655762"/>
          </a:xfrm>
          <a:solidFill>
            <a:schemeClr val="bg1">
              <a:alpha val="31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E3-73CD-4F67-8BB8-2E5040D591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3864" y="6438482"/>
            <a:ext cx="5554578" cy="41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4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0666-AAD5-4000-AA54-11DF305F885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E3-73CD-4F67-8BB8-2E5040D5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0666-AAD5-4000-AA54-11DF305F885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E3-73CD-4F67-8BB8-2E5040D5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0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CE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b="11165"/>
          <a:stretch/>
        </p:blipFill>
        <p:spPr>
          <a:xfrm>
            <a:off x="9432758" y="199315"/>
            <a:ext cx="2759242" cy="665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6000" b="1">
                <a:solidFill>
                  <a:srgbClr val="FCE1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94558" cy="43513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0666-AAD5-4000-AA54-11DF305F885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941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E3-73CD-4F67-8BB8-2E5040D5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0666-AAD5-4000-AA54-11DF305F885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E3-73CD-4F67-8BB8-2E5040D5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3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0666-AAD5-4000-AA54-11DF305F885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E3-73CD-4F67-8BB8-2E5040D5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9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0666-AAD5-4000-AA54-11DF305F885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E3-73CD-4F67-8BB8-2E5040D5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2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0666-AAD5-4000-AA54-11DF305F885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E3-73CD-4F67-8BB8-2E5040D5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0666-AAD5-4000-AA54-11DF305F885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E3-73CD-4F67-8BB8-2E5040D5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6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0666-AAD5-4000-AA54-11DF305F885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E3-73CD-4F67-8BB8-2E5040D5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0666-AAD5-4000-AA54-11DF305F885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E3-73CD-4F67-8BB8-2E5040D5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8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0666-AAD5-4000-AA54-11DF305F885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64E3-73CD-4F67-8BB8-2E5040D5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9" y="2671009"/>
            <a:ext cx="7499684" cy="1560847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cs typeface="Aharoni" panose="02010803020104030203" pitchFamily="2" charset="-79"/>
              </a:rPr>
              <a:t>Chapter Eleven</a:t>
            </a:r>
            <a:endParaRPr lang="en-US" sz="8000" b="1" dirty="0"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4450013"/>
            <a:ext cx="7499684" cy="1655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Improving </a:t>
            </a:r>
          </a:p>
          <a:p>
            <a:r>
              <a:rPr lang="en-US" sz="4800" dirty="0" smtClean="0"/>
              <a:t>Communication Climates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515" y="392106"/>
            <a:ext cx="10947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CE16C"/>
                </a:solidFill>
              </a:rPr>
              <a:t>Looking Out, Looking In</a:t>
            </a:r>
            <a:endParaRPr lang="en-US" sz="8800" dirty="0">
              <a:solidFill>
                <a:srgbClr val="FCE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Responding nondefensively to criticism</a:t>
            </a:r>
          </a:p>
          <a:p>
            <a:pPr lvl="1"/>
            <a:r>
              <a:rPr lang="en-US" dirty="0" smtClean="0"/>
              <a:t>Seek more information</a:t>
            </a:r>
          </a:p>
          <a:p>
            <a:pPr lvl="2"/>
            <a:r>
              <a:rPr lang="en-US" dirty="0" smtClean="0"/>
              <a:t>Ask for specifics</a:t>
            </a:r>
          </a:p>
          <a:p>
            <a:pPr lvl="2"/>
            <a:r>
              <a:rPr lang="en-US" dirty="0" smtClean="0"/>
              <a:t>Guess about specifics</a:t>
            </a:r>
          </a:p>
          <a:p>
            <a:pPr lvl="2"/>
            <a:r>
              <a:rPr lang="en-US" dirty="0" smtClean="0"/>
              <a:t>Paraphrase the speaker’s ideas</a:t>
            </a:r>
          </a:p>
          <a:p>
            <a:pPr lvl="2"/>
            <a:r>
              <a:rPr lang="en-US" dirty="0" smtClean="0"/>
              <a:t>Ask what the critic wants</a:t>
            </a:r>
          </a:p>
          <a:p>
            <a:pPr lvl="2"/>
            <a:r>
              <a:rPr lang="en-US" dirty="0" smtClean="0"/>
              <a:t>Ask about the consequences of your behavior</a:t>
            </a:r>
          </a:p>
          <a:p>
            <a:pPr lvl="2"/>
            <a:r>
              <a:rPr lang="en-US" dirty="0" smtClean="0"/>
              <a:t>Ask what else is wrong</a:t>
            </a:r>
          </a:p>
          <a:p>
            <a:pPr lvl="2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Responding nondefensively to </a:t>
            </a:r>
            <a:r>
              <a:rPr lang="en-US" dirty="0" smtClean="0"/>
              <a:t>criticism (continued)</a:t>
            </a:r>
            <a:endParaRPr lang="en-US" dirty="0"/>
          </a:p>
          <a:p>
            <a:pPr lvl="1"/>
            <a:r>
              <a:rPr lang="en-US" dirty="0" smtClean="0"/>
              <a:t>Agree with the critic</a:t>
            </a:r>
          </a:p>
          <a:p>
            <a:pPr lvl="2"/>
            <a:r>
              <a:rPr lang="en-US" dirty="0" smtClean="0"/>
              <a:t>Agree with the facts</a:t>
            </a:r>
          </a:p>
          <a:p>
            <a:pPr lvl="2"/>
            <a:r>
              <a:rPr lang="en-US" dirty="0" smtClean="0"/>
              <a:t>Agree with the critic’s perception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62" y="2709949"/>
            <a:ext cx="2671290" cy="326750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Climate and Confirming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climate: the emotional tone of a relationship</a:t>
            </a:r>
          </a:p>
          <a:p>
            <a:r>
              <a:rPr lang="en-US" dirty="0" smtClean="0"/>
              <a:t>Levels of message confirmation</a:t>
            </a:r>
          </a:p>
          <a:p>
            <a:pPr lvl="1"/>
            <a:r>
              <a:rPr lang="en-US" dirty="0" smtClean="0"/>
              <a:t>Confirming communication</a:t>
            </a:r>
          </a:p>
          <a:p>
            <a:pPr lvl="1"/>
            <a:r>
              <a:rPr lang="en-US" dirty="0" smtClean="0"/>
              <a:t>Disconfirming communication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Climate and Confirming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Levels of message </a:t>
            </a:r>
            <a:r>
              <a:rPr lang="en-US" dirty="0" smtClean="0"/>
              <a:t>confirmation (continued)</a:t>
            </a:r>
          </a:p>
          <a:p>
            <a:pPr lvl="1"/>
            <a:r>
              <a:rPr lang="en-US" dirty="0" smtClean="0"/>
              <a:t>Disconfirming messages</a:t>
            </a:r>
          </a:p>
          <a:p>
            <a:pPr lvl="2"/>
            <a:r>
              <a:rPr lang="en-US" dirty="0" smtClean="0"/>
              <a:t>Impervious responses</a:t>
            </a:r>
          </a:p>
          <a:p>
            <a:pPr lvl="2"/>
            <a:r>
              <a:rPr lang="en-US" dirty="0" smtClean="0"/>
              <a:t>Interrupting</a:t>
            </a:r>
          </a:p>
          <a:p>
            <a:pPr lvl="2"/>
            <a:r>
              <a:rPr lang="en-US" dirty="0" smtClean="0"/>
              <a:t>Irrelevant responses</a:t>
            </a:r>
          </a:p>
          <a:p>
            <a:pPr lvl="2"/>
            <a:r>
              <a:rPr lang="en-US" dirty="0" smtClean="0"/>
              <a:t>Tangential responses</a:t>
            </a:r>
          </a:p>
          <a:p>
            <a:pPr lvl="2"/>
            <a:r>
              <a:rPr lang="en-US" dirty="0" smtClean="0"/>
              <a:t>Impersonal responses</a:t>
            </a:r>
          </a:p>
          <a:p>
            <a:pPr lvl="2"/>
            <a:r>
              <a:rPr lang="en-US" dirty="0" smtClean="0"/>
              <a:t>Ambiguous responses</a:t>
            </a:r>
          </a:p>
          <a:p>
            <a:pPr lvl="2"/>
            <a:r>
              <a:rPr lang="en-US" dirty="0" smtClean="0"/>
              <a:t>Incongruous responses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43" y="2704407"/>
            <a:ext cx="2461054" cy="304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Climate and Confirming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Levels of message confirmation (continued)</a:t>
            </a:r>
          </a:p>
          <a:p>
            <a:pPr lvl="1"/>
            <a:r>
              <a:rPr lang="en-US" dirty="0" smtClean="0"/>
              <a:t>Disagreeing messages</a:t>
            </a:r>
          </a:p>
          <a:p>
            <a:pPr lvl="2"/>
            <a:r>
              <a:rPr lang="en-US" dirty="0" smtClean="0"/>
              <a:t>Aggressiveness</a:t>
            </a:r>
          </a:p>
          <a:p>
            <a:pPr lvl="2"/>
            <a:r>
              <a:rPr lang="en-US" dirty="0" smtClean="0"/>
              <a:t>Complaining</a:t>
            </a:r>
          </a:p>
          <a:p>
            <a:pPr lvl="2"/>
            <a:r>
              <a:rPr lang="en-US" dirty="0" smtClean="0"/>
              <a:t>Argumentativeness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54" y="2859578"/>
            <a:ext cx="2905179" cy="314221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Climate and Confirming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Levels of message confirmation (continued)</a:t>
            </a:r>
          </a:p>
          <a:p>
            <a:pPr lvl="1"/>
            <a:r>
              <a:rPr lang="en-US" dirty="0" smtClean="0"/>
              <a:t>Confirming messages</a:t>
            </a:r>
          </a:p>
          <a:p>
            <a:pPr lvl="2"/>
            <a:r>
              <a:rPr lang="en-US" dirty="0" smtClean="0"/>
              <a:t>Recognition</a:t>
            </a:r>
          </a:p>
          <a:p>
            <a:pPr lvl="2"/>
            <a:r>
              <a:rPr lang="en-US" dirty="0" smtClean="0"/>
              <a:t>Acknowledgement </a:t>
            </a:r>
          </a:p>
          <a:p>
            <a:pPr lvl="2"/>
            <a:r>
              <a:rPr lang="en-US" dirty="0" smtClean="0"/>
              <a:t>Endorsement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Climate and Confirming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communication climates develop</a:t>
            </a:r>
          </a:p>
          <a:p>
            <a:pPr lvl="1"/>
            <a:r>
              <a:rPr lang="en-US" dirty="0" smtClean="0"/>
              <a:t>Self-perpetuating spiral</a:t>
            </a:r>
          </a:p>
          <a:p>
            <a:pPr lvl="2"/>
            <a:r>
              <a:rPr lang="en-US" dirty="0" smtClean="0"/>
              <a:t>Escalatory conflict spiral</a:t>
            </a:r>
          </a:p>
          <a:p>
            <a:pPr lvl="2"/>
            <a:r>
              <a:rPr lang="en-US" dirty="0" smtClean="0"/>
              <a:t>De-escalatory conflict spiral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Defensiveness: Causes and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Face-threatening acts</a:t>
            </a:r>
          </a:p>
          <a:p>
            <a:r>
              <a:rPr lang="en-US" dirty="0" smtClean="0"/>
              <a:t>Preventing defensiveness in others</a:t>
            </a:r>
          </a:p>
          <a:p>
            <a:pPr lvl="1"/>
            <a:r>
              <a:rPr lang="en-US" dirty="0" smtClean="0"/>
              <a:t>Evaluation versus description</a:t>
            </a:r>
          </a:p>
          <a:p>
            <a:pPr lvl="1"/>
            <a:r>
              <a:rPr lang="en-US" dirty="0" smtClean="0"/>
              <a:t>Control versus problem orientation</a:t>
            </a:r>
          </a:p>
          <a:p>
            <a:pPr lvl="1"/>
            <a:r>
              <a:rPr lang="en-US" dirty="0" smtClean="0"/>
              <a:t>Strategy versus spontaneity</a:t>
            </a:r>
          </a:p>
          <a:p>
            <a:pPr lvl="1"/>
            <a:r>
              <a:rPr lang="en-US" dirty="0" smtClean="0"/>
              <a:t>Neutrality versus empathy</a:t>
            </a:r>
          </a:p>
          <a:p>
            <a:pPr lvl="1"/>
            <a:r>
              <a:rPr lang="en-US" dirty="0" smtClean="0"/>
              <a:t>Superiority versus equality</a:t>
            </a:r>
          </a:p>
          <a:p>
            <a:pPr lvl="1"/>
            <a:r>
              <a:rPr lang="en-US" dirty="0" smtClean="0"/>
              <a:t>Certainty versus </a:t>
            </a:r>
            <a:r>
              <a:rPr lang="en-US" dirty="0" err="1" smtClean="0"/>
              <a:t>provisionalism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assertive message format</a:t>
            </a:r>
          </a:p>
          <a:p>
            <a:pPr lvl="1"/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Interpretation</a:t>
            </a:r>
          </a:p>
          <a:p>
            <a:pPr lvl="1"/>
            <a:r>
              <a:rPr lang="en-US" dirty="0" smtClean="0"/>
              <a:t>Feeling</a:t>
            </a:r>
          </a:p>
          <a:p>
            <a:pPr lvl="1"/>
            <a:r>
              <a:rPr lang="en-US" dirty="0" smtClean="0"/>
              <a:t>Consequence</a:t>
            </a:r>
          </a:p>
          <a:p>
            <a:pPr lvl="1"/>
            <a:r>
              <a:rPr lang="en-US" dirty="0" smtClean="0"/>
              <a:t>Intention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assertive message format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Elements may be delivered in mixed order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Word the message to suit your personal style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Combine two elements in a single phrase if appropriate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Take your time delivering the message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l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ler" id="{C9682E84-D57E-411A-913C-5993418F1CDF}" vid="{836EACC0-EF8F-4F37-9A13-9BAF56F96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Adler</Template>
  <TotalTime>672</TotalTime>
  <Words>445</Words>
  <Application>Microsoft Office PowerPoint</Application>
  <PresentationFormat>Widescreen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Adler</vt:lpstr>
      <vt:lpstr>Chapter Eleven</vt:lpstr>
      <vt:lpstr>Communication Climate and Confirming Messages</vt:lpstr>
      <vt:lpstr>Communication Climate and Confirming Messages</vt:lpstr>
      <vt:lpstr>Communication Climate and Confirming Messages</vt:lpstr>
      <vt:lpstr>Communication Climate and Confirming Messages</vt:lpstr>
      <vt:lpstr>Communication Climate and Confirming Messages</vt:lpstr>
      <vt:lpstr>Defensiveness: Causes and Remedies</vt:lpstr>
      <vt:lpstr>Saving Face</vt:lpstr>
      <vt:lpstr>Saving Face</vt:lpstr>
      <vt:lpstr>Saving Face</vt:lpstr>
      <vt:lpstr>Saving Face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Eleven</dc:title>
  <dc:creator>Dionne</dc:creator>
  <cp:lastModifiedBy>Kiwak, Karolina</cp:lastModifiedBy>
  <cp:revision>8</cp:revision>
  <dcterms:created xsi:type="dcterms:W3CDTF">2015-10-09T19:30:43Z</dcterms:created>
  <dcterms:modified xsi:type="dcterms:W3CDTF">2015-11-11T18:04:24Z</dcterms:modified>
</cp:coreProperties>
</file>