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79583-FD02-4697-AE26-E395B1183DF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B3F24-9EF5-4A49-96C2-AA2ABE6B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70ED-4022-4A41-8276-0D5A540C09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6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758" y="2495550"/>
            <a:ext cx="7499684" cy="2387600"/>
          </a:xfrm>
          <a:solidFill>
            <a:schemeClr val="bg1">
              <a:alpha val="31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758" y="5065713"/>
            <a:ext cx="7499684" cy="1655762"/>
          </a:xfrm>
          <a:solidFill>
            <a:schemeClr val="bg1">
              <a:alpha val="31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69F1-A20A-43BB-ABDB-D3D2E9CF3CE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3864" y="6438482"/>
            <a:ext cx="5554578" cy="4195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2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6674-C716-4415-8E43-4E816F5BCC92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69F1-A20A-43BB-ABDB-D3D2E9CF3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2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6674-C716-4415-8E43-4E816F5BCC92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69F1-A20A-43BB-ABDB-D3D2E9CF3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8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CE1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b="11165"/>
          <a:stretch/>
        </p:blipFill>
        <p:spPr>
          <a:xfrm>
            <a:off x="9432758" y="199315"/>
            <a:ext cx="2759242" cy="6658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2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>
            <a:lvl1pPr>
              <a:defRPr sz="6000" b="1">
                <a:solidFill>
                  <a:srgbClr val="FCE16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94558" cy="4351338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6674-C716-4415-8E43-4E816F5BCC92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39415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69F1-A20A-43BB-ABDB-D3D2E9CF3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3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6674-C716-4415-8E43-4E816F5BCC92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69F1-A20A-43BB-ABDB-D3D2E9CF3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3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6674-C716-4415-8E43-4E816F5BCC92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69F1-A20A-43BB-ABDB-D3D2E9CF3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4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6674-C716-4415-8E43-4E816F5BCC92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69F1-A20A-43BB-ABDB-D3D2E9CF3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0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6674-C716-4415-8E43-4E816F5BCC92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69F1-A20A-43BB-ABDB-D3D2E9CF3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8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6674-C716-4415-8E43-4E816F5BCC92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69F1-A20A-43BB-ABDB-D3D2E9CF3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5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6674-C716-4415-8E43-4E816F5BCC92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69F1-A20A-43BB-ABDB-D3D2E9CF3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5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6674-C716-4415-8E43-4E816F5BCC92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69F1-A20A-43BB-ABDB-D3D2E9CF3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0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66674-C716-4415-8E43-4E816F5BCC92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F69F1-A20A-43BB-ABDB-D3D2E9CF3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1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759" y="2671009"/>
            <a:ext cx="7499684" cy="1560847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cs typeface="Aharoni" panose="02010803020104030203" pitchFamily="2" charset="-79"/>
              </a:rPr>
              <a:t>Chapter Two</a:t>
            </a:r>
            <a:endParaRPr lang="en-US" sz="8000" b="1" dirty="0"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758" y="4450013"/>
            <a:ext cx="7499684" cy="1655762"/>
          </a:xfrm>
        </p:spPr>
        <p:txBody>
          <a:bodyPr>
            <a:normAutofit fontScale="92500"/>
          </a:bodyPr>
          <a:lstStyle/>
          <a:p>
            <a:r>
              <a:rPr lang="en-US" sz="4800" dirty="0" smtClean="0"/>
              <a:t>Interpersonal Communication and Social Media</a:t>
            </a:r>
            <a:endParaRPr lang="en-US" sz="4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7515" y="392106"/>
            <a:ext cx="109472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CE16C"/>
                </a:solidFill>
              </a:rPr>
              <a:t>Looking Out, Looking In</a:t>
            </a:r>
            <a:endParaRPr lang="en-US" sz="8800" dirty="0">
              <a:solidFill>
                <a:srgbClr val="FCE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Competence in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Fostering positive relationships</a:t>
            </a:r>
          </a:p>
          <a:p>
            <a:pPr lvl="1"/>
            <a:r>
              <a:rPr lang="en-US" dirty="0" smtClean="0"/>
              <a:t>Respect others’ need for undivided attention</a:t>
            </a:r>
          </a:p>
          <a:p>
            <a:pPr lvl="1"/>
            <a:r>
              <a:rPr lang="en-US" dirty="0" smtClean="0"/>
              <a:t>Keep your tone civil</a:t>
            </a:r>
          </a:p>
          <a:p>
            <a:pPr lvl="1"/>
            <a:r>
              <a:rPr lang="en-US" dirty="0" smtClean="0"/>
              <a:t>Don’t intrude on bystanders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51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Competence in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Protecting yourself</a:t>
            </a:r>
          </a:p>
          <a:p>
            <a:pPr lvl="1"/>
            <a:r>
              <a:rPr lang="en-US" dirty="0" smtClean="0"/>
              <a:t>Think before you post</a:t>
            </a:r>
          </a:p>
          <a:p>
            <a:pPr lvl="1"/>
            <a:r>
              <a:rPr lang="en-US" dirty="0" smtClean="0"/>
              <a:t>Verify what you see online</a:t>
            </a:r>
          </a:p>
          <a:p>
            <a:pPr lvl="1"/>
            <a:r>
              <a:rPr lang="en-US" dirty="0" smtClean="0"/>
              <a:t>Balance mediated and face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61" y="2922905"/>
            <a:ext cx="2956797" cy="301797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69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Mediated Versus </a:t>
            </a:r>
            <a:br>
              <a:rPr lang="en-US" dirty="0" smtClean="0"/>
            </a:br>
            <a:r>
              <a:rPr lang="en-US" dirty="0" smtClean="0"/>
              <a:t>Face-to-Face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Similarities between mediated and face-to-face communication</a:t>
            </a:r>
          </a:p>
          <a:p>
            <a:pPr lvl="1"/>
            <a:r>
              <a:rPr lang="en-US" dirty="0" smtClean="0"/>
              <a:t>Same goals</a:t>
            </a:r>
          </a:p>
          <a:p>
            <a:pPr lvl="1"/>
            <a:r>
              <a:rPr lang="en-US" dirty="0" smtClean="0"/>
              <a:t>Similar process</a:t>
            </a:r>
          </a:p>
          <a:p>
            <a:pPr lvl="1"/>
            <a:r>
              <a:rPr lang="en-US" dirty="0" smtClean="0"/>
              <a:t>Similar principles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2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Mediated Versus </a:t>
            </a:r>
            <a:br>
              <a:rPr lang="en-US" dirty="0"/>
            </a:br>
            <a:r>
              <a:rPr lang="en-US" dirty="0"/>
              <a:t>Face-to-Face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Differences between mediated and face-to-face communication</a:t>
            </a:r>
          </a:p>
          <a:p>
            <a:pPr lvl="1"/>
            <a:r>
              <a:rPr lang="en-US" dirty="0" smtClean="0"/>
              <a:t>Leaner messages</a:t>
            </a:r>
          </a:p>
          <a:p>
            <a:pPr lvl="1"/>
            <a:r>
              <a:rPr lang="en-US" dirty="0" smtClean="0"/>
              <a:t>Variable synchronicity</a:t>
            </a:r>
          </a:p>
          <a:p>
            <a:pPr lvl="1"/>
            <a:r>
              <a:rPr lang="en-US" dirty="0" smtClean="0"/>
              <a:t>Permanent (sometimes public) record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6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Mediated Versus </a:t>
            </a:r>
            <a:br>
              <a:rPr lang="en-US" dirty="0"/>
            </a:br>
            <a:r>
              <a:rPr lang="en-US" dirty="0"/>
              <a:t>Face-to-Face Communication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1626"/>
            <a:ext cx="8594725" cy="431933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8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Mediated Versus </a:t>
            </a:r>
            <a:br>
              <a:rPr lang="en-US" dirty="0"/>
            </a:br>
            <a:r>
              <a:rPr lang="en-US" dirty="0"/>
              <a:t>Face-to-Face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Consequences of mediated communication</a:t>
            </a:r>
          </a:p>
          <a:p>
            <a:pPr lvl="1"/>
            <a:r>
              <a:rPr lang="en-US" dirty="0" smtClean="0"/>
              <a:t>Disinhibition</a:t>
            </a:r>
          </a:p>
          <a:p>
            <a:pPr lvl="1"/>
            <a:r>
              <a:rPr lang="en-US" dirty="0" err="1" smtClean="0"/>
              <a:t>Hyperpersonal</a:t>
            </a:r>
            <a:r>
              <a:rPr lang="en-US" dirty="0" smtClean="0"/>
              <a:t> communication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5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and Drawbacks </a:t>
            </a:r>
            <a:br>
              <a:rPr lang="en-US" dirty="0" smtClean="0"/>
            </a:br>
            <a:r>
              <a:rPr lang="en-US" dirty="0" smtClean="0"/>
              <a:t>of Mediated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7972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Benefits of mediated communication</a:t>
            </a:r>
          </a:p>
          <a:p>
            <a:pPr lvl="1"/>
            <a:r>
              <a:rPr lang="en-US" dirty="0" smtClean="0"/>
              <a:t>More relational opportunities</a:t>
            </a:r>
            <a:endParaRPr lang="en-US" dirty="0"/>
          </a:p>
          <a:p>
            <a:pPr lvl="1"/>
            <a:r>
              <a:rPr lang="en-US" dirty="0" smtClean="0"/>
              <a:t>Sustaining and enriching relationships</a:t>
            </a:r>
          </a:p>
          <a:p>
            <a:pPr lvl="1"/>
            <a:r>
              <a:rPr lang="en-US" dirty="0" smtClean="0"/>
              <a:t>Social support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62" y="1825625"/>
            <a:ext cx="3528614" cy="43513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3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Benefits and Drawbacks </a:t>
            </a:r>
            <a:br>
              <a:rPr lang="en-US" dirty="0"/>
            </a:br>
            <a:r>
              <a:rPr lang="en-US" dirty="0"/>
              <a:t>of Mediated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Drawbacks of mediated communication</a:t>
            </a:r>
          </a:p>
          <a:p>
            <a:pPr lvl="1"/>
            <a:r>
              <a:rPr lang="en-US" dirty="0"/>
              <a:t>Superficial relationships</a:t>
            </a:r>
          </a:p>
          <a:p>
            <a:pPr lvl="1"/>
            <a:r>
              <a:rPr lang="en-US" dirty="0"/>
              <a:t>Social isolation</a:t>
            </a:r>
          </a:p>
          <a:p>
            <a:pPr lvl="1"/>
            <a:r>
              <a:rPr lang="en-US" dirty="0"/>
              <a:t>Relational deterioration</a:t>
            </a:r>
          </a:p>
          <a:p>
            <a:pPr lvl="1"/>
            <a:r>
              <a:rPr lang="en-US" dirty="0"/>
              <a:t>Deception </a:t>
            </a:r>
            <a:endParaRPr lang="en-US" dirty="0" smtClean="0"/>
          </a:p>
          <a:p>
            <a:pPr lvl="1"/>
            <a:r>
              <a:rPr lang="en-US" dirty="0" smtClean="0"/>
              <a:t>Stalking and harassment</a:t>
            </a:r>
          </a:p>
          <a:p>
            <a:pPr lvl="2"/>
            <a:r>
              <a:rPr lang="en-US" dirty="0" smtClean="0"/>
              <a:t>Cyberbullying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93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Influences on Mediated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Women</a:t>
            </a:r>
          </a:p>
          <a:p>
            <a:pPr lvl="2"/>
            <a:r>
              <a:rPr lang="en-US" dirty="0" smtClean="0"/>
              <a:t>Personal pronouns</a:t>
            </a:r>
          </a:p>
          <a:p>
            <a:pPr lvl="2"/>
            <a:r>
              <a:rPr lang="en-US" dirty="0" smtClean="0"/>
              <a:t>Hedge phrases</a:t>
            </a:r>
          </a:p>
          <a:p>
            <a:pPr lvl="2"/>
            <a:r>
              <a:rPr lang="en-US" dirty="0" smtClean="0"/>
              <a:t>Emotion words</a:t>
            </a:r>
          </a:p>
          <a:p>
            <a:pPr lvl="1"/>
            <a:r>
              <a:rPr lang="en-US" dirty="0" smtClean="0"/>
              <a:t>Men</a:t>
            </a:r>
          </a:p>
          <a:p>
            <a:pPr lvl="2"/>
            <a:r>
              <a:rPr lang="en-US" dirty="0" smtClean="0"/>
              <a:t>Large words</a:t>
            </a:r>
          </a:p>
          <a:p>
            <a:pPr lvl="2"/>
            <a:r>
              <a:rPr lang="en-US" dirty="0" smtClean="0"/>
              <a:t>Nouns</a:t>
            </a:r>
          </a:p>
          <a:p>
            <a:pPr lvl="2"/>
            <a:r>
              <a:rPr lang="en-US" dirty="0" smtClean="0"/>
              <a:t>Swear words</a:t>
            </a:r>
          </a:p>
          <a:p>
            <a:pPr lvl="2"/>
            <a:r>
              <a:rPr lang="en-US" dirty="0" smtClean="0"/>
              <a:t>Object references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305" y="2244437"/>
            <a:ext cx="4425453" cy="322821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49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Influences on Mediated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Digital natives versus digital immigrants</a:t>
            </a:r>
          </a:p>
          <a:p>
            <a:pPr lvl="1"/>
            <a:r>
              <a:rPr lang="en-US" dirty="0" smtClean="0"/>
              <a:t>Channel preferences</a:t>
            </a:r>
          </a:p>
          <a:p>
            <a:pPr lvl="1"/>
            <a:r>
              <a:rPr lang="en-US" dirty="0" smtClean="0"/>
              <a:t>Topics of discussion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24" y="3342071"/>
            <a:ext cx="3646485" cy="244680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22045"/>
      </p:ext>
    </p:extLst>
  </p:cSld>
  <p:clrMapOvr>
    <a:masterClrMapping/>
  </p:clrMapOvr>
</p:sld>
</file>

<file path=ppt/theme/theme1.xml><?xml version="1.0" encoding="utf-8"?>
<a:theme xmlns:a="http://schemas.openxmlformats.org/drawingml/2006/main" name="Adl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ler" id="{C9682E84-D57E-411A-913C-5993418F1CDF}" vid="{836EACC0-EF8F-4F37-9A13-9BAF56F968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Adler</Template>
  <TotalTime>82</TotalTime>
  <Words>365</Words>
  <Application>Microsoft Office PowerPoint</Application>
  <PresentationFormat>Widescreen</PresentationFormat>
  <Paragraphs>69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Adler</vt:lpstr>
      <vt:lpstr>Chapter Two</vt:lpstr>
      <vt:lpstr>Mediated Versus  Face-to-Face Communication</vt:lpstr>
      <vt:lpstr>Mediated Versus  Face-to-Face Communication</vt:lpstr>
      <vt:lpstr>Mediated Versus  Face-to-Face Communication</vt:lpstr>
      <vt:lpstr>Mediated Versus  Face-to-Face Communication</vt:lpstr>
      <vt:lpstr>Benefits and Drawbacks  of Mediated Communication</vt:lpstr>
      <vt:lpstr>Benefits and Drawbacks  of Mediated Communication</vt:lpstr>
      <vt:lpstr>Influences on Mediated Communication</vt:lpstr>
      <vt:lpstr>Influences on Mediated Communication</vt:lpstr>
      <vt:lpstr>Competence in Social Media</vt:lpstr>
      <vt:lpstr>Competence in Social Media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Two</dc:title>
  <dc:creator>Dionne</dc:creator>
  <cp:lastModifiedBy>Kiwak, Karolina</cp:lastModifiedBy>
  <cp:revision>5</cp:revision>
  <dcterms:created xsi:type="dcterms:W3CDTF">2015-09-29T13:46:17Z</dcterms:created>
  <dcterms:modified xsi:type="dcterms:W3CDTF">2015-11-11T18:07:16Z</dcterms:modified>
</cp:coreProperties>
</file>