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9DBC-B13E-47CF-A1A7-4097A5D4C0D7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F2F3-3250-4D4C-9776-3390BE0C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2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70ED-4022-4A41-8276-0D5A540C09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8" y="2495550"/>
            <a:ext cx="7499684" cy="2387600"/>
          </a:xfrm>
          <a:solidFill>
            <a:schemeClr val="bg1">
              <a:alpha val="31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5065713"/>
            <a:ext cx="7499684" cy="1655762"/>
          </a:xfrm>
          <a:solidFill>
            <a:schemeClr val="bg1">
              <a:alpha val="31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3864" y="6438482"/>
            <a:ext cx="5554578" cy="4195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9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CE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9" b="11165"/>
          <a:stretch/>
        </p:blipFill>
        <p:spPr>
          <a:xfrm>
            <a:off x="9432758" y="199315"/>
            <a:ext cx="2759242" cy="6658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6000" b="1">
                <a:solidFill>
                  <a:srgbClr val="FCE16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94558" cy="4351338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39415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0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4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4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2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EDBD7-6A7E-4591-88BE-302152F3607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E5F81-E749-4EB0-BD97-9856EC90A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759" y="2671009"/>
            <a:ext cx="7499684" cy="15608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cs typeface="Aharoni" panose="02010803020104030203" pitchFamily="2" charset="-79"/>
              </a:rPr>
              <a:t>Chapter Ten</a:t>
            </a:r>
            <a:endParaRPr lang="en-US" sz="8000" b="1" dirty="0"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758" y="4450013"/>
            <a:ext cx="7499684" cy="1655762"/>
          </a:xfrm>
        </p:spPr>
        <p:txBody>
          <a:bodyPr>
            <a:normAutofit fontScale="92500"/>
          </a:bodyPr>
          <a:lstStyle/>
          <a:p>
            <a:r>
              <a:rPr lang="en-US" sz="4800" dirty="0" smtClean="0"/>
              <a:t>Interpersonal Communication in Close Relationships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7515" y="392106"/>
            <a:ext cx="10947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CE16C"/>
                </a:solidFill>
              </a:rPr>
              <a:t>Looking Out, Looking In</a:t>
            </a:r>
            <a:endParaRPr lang="en-US" sz="8800" dirty="0">
              <a:solidFill>
                <a:srgbClr val="FCE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 Friendships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Sex, gender, and friendship</a:t>
            </a:r>
          </a:p>
          <a:p>
            <a:pPr lvl="1"/>
            <a:r>
              <a:rPr lang="en-US" dirty="0" smtClean="0"/>
              <a:t>Same-sex friendships</a:t>
            </a:r>
          </a:p>
          <a:p>
            <a:pPr lvl="1"/>
            <a:r>
              <a:rPr lang="en-US" dirty="0" smtClean="0"/>
              <a:t>Cross-sex friendships</a:t>
            </a:r>
          </a:p>
          <a:p>
            <a:pPr lvl="1"/>
            <a:r>
              <a:rPr lang="en-US" dirty="0" smtClean="0"/>
              <a:t>Friends with benefits</a:t>
            </a:r>
          </a:p>
          <a:p>
            <a:pPr lvl="1"/>
            <a:r>
              <a:rPr lang="en-US" dirty="0" smtClean="0"/>
              <a:t>Gender considerations</a:t>
            </a:r>
          </a:p>
          <a:p>
            <a:pPr lvl="2"/>
            <a:r>
              <a:rPr lang="en-US" dirty="0" smtClean="0"/>
              <a:t>Gender roles</a:t>
            </a:r>
          </a:p>
          <a:p>
            <a:pPr lvl="2"/>
            <a:r>
              <a:rPr lang="en-US" dirty="0" smtClean="0"/>
              <a:t>Sexual orientation</a:t>
            </a:r>
          </a:p>
          <a:p>
            <a:pPr lvl="2"/>
            <a:endParaRPr lang="en-US" dirty="0"/>
          </a:p>
          <a:p>
            <a:r>
              <a:rPr lang="en-US" dirty="0" smtClean="0"/>
              <a:t>Social media and friendship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83" y="1839119"/>
            <a:ext cx="2895600" cy="43378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in </a:t>
            </a:r>
            <a:br>
              <a:rPr lang="en-US" dirty="0" smtClean="0"/>
            </a:br>
            <a:r>
              <a:rPr lang="en-US" dirty="0" smtClean="0"/>
              <a:t>Romantic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romantic relationships</a:t>
            </a:r>
          </a:p>
          <a:p>
            <a:pPr lvl="1"/>
            <a:r>
              <a:rPr lang="en-US" dirty="0" smtClean="0"/>
              <a:t>Love </a:t>
            </a:r>
          </a:p>
          <a:p>
            <a:pPr lvl="2"/>
            <a:r>
              <a:rPr lang="en-US" dirty="0" smtClean="0"/>
              <a:t>Triangular theory of love (Robert Sternberg)</a:t>
            </a:r>
          </a:p>
          <a:p>
            <a:pPr lvl="3"/>
            <a:r>
              <a:rPr lang="en-US" dirty="0" smtClean="0"/>
              <a:t>Intimacy</a:t>
            </a:r>
          </a:p>
          <a:p>
            <a:pPr lvl="3"/>
            <a:r>
              <a:rPr lang="en-US" dirty="0" smtClean="0"/>
              <a:t>Passion</a:t>
            </a:r>
          </a:p>
          <a:p>
            <a:pPr lvl="3"/>
            <a:r>
              <a:rPr lang="en-US" dirty="0" smtClean="0"/>
              <a:t>Commitment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28" y="3265887"/>
            <a:ext cx="3632886" cy="278926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in </a:t>
            </a:r>
            <a:br>
              <a:rPr lang="en-US" dirty="0"/>
            </a:br>
            <a:r>
              <a:rPr lang="en-US" dirty="0"/>
              <a:t>Romantic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romantic </a:t>
            </a:r>
            <a:r>
              <a:rPr lang="en-US" dirty="0" smtClean="0"/>
              <a:t>relationships (continued)</a:t>
            </a:r>
          </a:p>
          <a:p>
            <a:pPr lvl="1"/>
            <a:r>
              <a:rPr lang="en-US" dirty="0" smtClean="0"/>
              <a:t>Commitment </a:t>
            </a:r>
          </a:p>
          <a:p>
            <a:pPr lvl="2"/>
            <a:r>
              <a:rPr lang="en-US" dirty="0" smtClean="0"/>
              <a:t>Relational commitment</a:t>
            </a:r>
          </a:p>
          <a:p>
            <a:pPr lvl="1"/>
            <a:r>
              <a:rPr lang="en-US" dirty="0" smtClean="0"/>
              <a:t>Affection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in </a:t>
            </a:r>
            <a:br>
              <a:rPr lang="en-US" dirty="0"/>
            </a:br>
            <a:r>
              <a:rPr lang="en-US" dirty="0"/>
              <a:t>Romantic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594558" cy="4351338"/>
          </a:xfrm>
        </p:spPr>
        <p:txBody>
          <a:bodyPr/>
          <a:lstStyle/>
          <a:p>
            <a:r>
              <a:rPr lang="en-US" dirty="0" smtClean="0"/>
              <a:t>Romantic turning points</a:t>
            </a:r>
          </a:p>
          <a:p>
            <a:pPr lvl="1"/>
            <a:r>
              <a:rPr lang="en-US" dirty="0" smtClean="0"/>
              <a:t>Relational turning points</a:t>
            </a:r>
          </a:p>
          <a:p>
            <a:pPr lvl="1"/>
            <a:endParaRPr lang="en-US" dirty="0"/>
          </a:p>
          <a:p>
            <a:r>
              <a:rPr lang="en-US" dirty="0" smtClean="0"/>
              <a:t>Couple’s conflict styles</a:t>
            </a:r>
          </a:p>
          <a:p>
            <a:pPr lvl="1"/>
            <a:r>
              <a:rPr lang="en-US" dirty="0" smtClean="0"/>
              <a:t>Volatile</a:t>
            </a:r>
          </a:p>
          <a:p>
            <a:pPr lvl="1"/>
            <a:r>
              <a:rPr lang="en-US" dirty="0" smtClean="0"/>
              <a:t>Avoidant</a:t>
            </a:r>
          </a:p>
          <a:p>
            <a:pPr lvl="1"/>
            <a:r>
              <a:rPr lang="en-US" dirty="0" smtClean="0"/>
              <a:t>Validating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3456"/>
            <a:ext cx="2724150" cy="34956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in </a:t>
            </a:r>
            <a:br>
              <a:rPr lang="en-US" dirty="0"/>
            </a:br>
            <a:r>
              <a:rPr lang="en-US" dirty="0"/>
              <a:t>Romantic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Languages of love (Gary Chapman)</a:t>
            </a:r>
          </a:p>
          <a:p>
            <a:pPr lvl="1"/>
            <a:r>
              <a:rPr lang="en-US" dirty="0" smtClean="0"/>
              <a:t>Words of affirmation</a:t>
            </a:r>
          </a:p>
          <a:p>
            <a:pPr lvl="1"/>
            <a:r>
              <a:rPr lang="en-US" dirty="0" smtClean="0"/>
              <a:t>Quality time</a:t>
            </a:r>
          </a:p>
          <a:p>
            <a:pPr lvl="1"/>
            <a:r>
              <a:rPr lang="en-US" dirty="0" smtClean="0"/>
              <a:t>Gifts</a:t>
            </a:r>
          </a:p>
          <a:p>
            <a:pPr lvl="1"/>
            <a:r>
              <a:rPr lang="en-US" dirty="0" smtClean="0"/>
              <a:t>Acts of service</a:t>
            </a:r>
          </a:p>
          <a:p>
            <a:pPr lvl="1"/>
            <a:r>
              <a:rPr lang="en-US" dirty="0" smtClean="0"/>
              <a:t>Physical touch</a:t>
            </a:r>
          </a:p>
          <a:p>
            <a:pPr lvl="1"/>
            <a:endParaRPr lang="en-US" dirty="0"/>
          </a:p>
          <a:p>
            <a:r>
              <a:rPr lang="en-US" dirty="0" smtClean="0"/>
              <a:t>Social media and romantic relationships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Intimacy in Close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Dimensions of intimacy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Intellectual</a:t>
            </a:r>
          </a:p>
          <a:p>
            <a:pPr lvl="1"/>
            <a:r>
              <a:rPr lang="en-US" dirty="0" smtClean="0"/>
              <a:t>Emotional </a:t>
            </a:r>
          </a:p>
          <a:p>
            <a:pPr lvl="1"/>
            <a:r>
              <a:rPr lang="en-US" dirty="0" smtClean="0"/>
              <a:t>Shared activities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95" y="2853531"/>
            <a:ext cx="4046038" cy="294590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Intimacy in Close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Masculine and feminine intimacy styles</a:t>
            </a:r>
          </a:p>
          <a:p>
            <a:pPr lvl="1"/>
            <a:r>
              <a:rPr lang="en-US" dirty="0" smtClean="0"/>
              <a:t>Feminine gender role: intimacy through self-disclosure</a:t>
            </a:r>
          </a:p>
          <a:p>
            <a:pPr lvl="1"/>
            <a:r>
              <a:rPr lang="en-US" dirty="0" smtClean="0"/>
              <a:t>Masculine gender role: intimacy through shared activities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Intimacy in Close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influences on intimacy</a:t>
            </a:r>
          </a:p>
          <a:p>
            <a:r>
              <a:rPr lang="en-US" dirty="0"/>
              <a:t>Intimacy in mediated communication</a:t>
            </a:r>
          </a:p>
          <a:p>
            <a:r>
              <a:rPr lang="en-US" dirty="0"/>
              <a:t>The limits of intimacy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in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family communication</a:t>
            </a:r>
          </a:p>
          <a:p>
            <a:pPr lvl="1"/>
            <a:r>
              <a:rPr lang="en-US" dirty="0" smtClean="0"/>
              <a:t>Family communication is: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ormative</a:t>
            </a:r>
          </a:p>
          <a:p>
            <a:pPr lvl="3"/>
            <a:r>
              <a:rPr lang="en-US" dirty="0" smtClean="0"/>
              <a:t>Attachment theory</a:t>
            </a:r>
          </a:p>
          <a:p>
            <a:pPr lvl="2"/>
            <a:r>
              <a:rPr lang="en-US" dirty="0" smtClean="0"/>
              <a:t>Role-driven</a:t>
            </a:r>
          </a:p>
          <a:p>
            <a:pPr lvl="2"/>
            <a:r>
              <a:rPr lang="en-US" dirty="0" smtClean="0"/>
              <a:t>Involuntary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34" y="3006810"/>
            <a:ext cx="4041472" cy="29966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Families as systems</a:t>
            </a:r>
          </a:p>
          <a:p>
            <a:pPr lvl="1"/>
            <a:r>
              <a:rPr lang="en-US" dirty="0" smtClean="0"/>
              <a:t>Family systems are:</a:t>
            </a:r>
          </a:p>
          <a:p>
            <a:pPr lvl="2"/>
            <a:r>
              <a:rPr lang="en-US" dirty="0" smtClean="0"/>
              <a:t>Interdependent</a:t>
            </a:r>
          </a:p>
          <a:p>
            <a:pPr lvl="2"/>
            <a:r>
              <a:rPr lang="en-US" dirty="0" smtClean="0"/>
              <a:t>Manifested through communication</a:t>
            </a:r>
          </a:p>
          <a:p>
            <a:pPr lvl="2"/>
            <a:r>
              <a:rPr lang="en-US" dirty="0" smtClean="0"/>
              <a:t>Nested</a:t>
            </a:r>
          </a:p>
          <a:p>
            <a:pPr lvl="2"/>
            <a:r>
              <a:rPr lang="en-US" dirty="0" smtClean="0"/>
              <a:t>More than the sum of their parts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 Families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patterns within families</a:t>
            </a:r>
          </a:p>
          <a:p>
            <a:pPr lvl="1"/>
            <a:r>
              <a:rPr lang="en-US" dirty="0" smtClean="0"/>
              <a:t>Conversation orientation</a:t>
            </a:r>
          </a:p>
          <a:p>
            <a:pPr lvl="1"/>
            <a:r>
              <a:rPr lang="en-US" dirty="0" smtClean="0"/>
              <a:t>Conformity orientation</a:t>
            </a:r>
          </a:p>
          <a:p>
            <a:pPr lvl="1"/>
            <a:r>
              <a:rPr lang="en-US" dirty="0" smtClean="0"/>
              <a:t>Family communication patterns</a:t>
            </a:r>
          </a:p>
          <a:p>
            <a:pPr lvl="2"/>
            <a:r>
              <a:rPr lang="en-US" dirty="0" smtClean="0"/>
              <a:t>Consensual</a:t>
            </a:r>
          </a:p>
          <a:p>
            <a:pPr lvl="2"/>
            <a:r>
              <a:rPr lang="en-US" dirty="0" smtClean="0"/>
              <a:t>Pluralistic</a:t>
            </a:r>
          </a:p>
          <a:p>
            <a:pPr lvl="2"/>
            <a:r>
              <a:rPr lang="en-US" dirty="0" smtClean="0"/>
              <a:t>Protective</a:t>
            </a:r>
          </a:p>
          <a:p>
            <a:pPr lvl="2"/>
            <a:r>
              <a:rPr lang="en-US" dirty="0" smtClean="0"/>
              <a:t>Laissez-faire  </a:t>
            </a:r>
          </a:p>
          <a:p>
            <a:pPr lvl="8"/>
            <a:endParaRPr lang="en-US" dirty="0" smtClean="0"/>
          </a:p>
          <a:p>
            <a:r>
              <a:rPr lang="en-US" dirty="0"/>
              <a:t>Social media and family communication</a:t>
            </a:r>
          </a:p>
          <a:p>
            <a:pPr lvl="2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 </a:t>
            </a:r>
            <a:r>
              <a:rPr lang="en-US" dirty="0" smtClean="0"/>
              <a:t>Friendships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85092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Types of friendships</a:t>
            </a:r>
          </a:p>
          <a:p>
            <a:pPr lvl="1"/>
            <a:r>
              <a:rPr lang="en-US" dirty="0" smtClean="0"/>
              <a:t>Youthful versus mature</a:t>
            </a:r>
          </a:p>
          <a:p>
            <a:pPr lvl="1"/>
            <a:r>
              <a:rPr lang="en-US" dirty="0" smtClean="0"/>
              <a:t>Long term versus short term</a:t>
            </a:r>
          </a:p>
          <a:p>
            <a:pPr lvl="1"/>
            <a:r>
              <a:rPr lang="en-US" dirty="0" smtClean="0"/>
              <a:t>Relationship oriented versus task oriented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2" y="2188519"/>
            <a:ext cx="2403723" cy="36255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in </a:t>
            </a:r>
            <a:r>
              <a:rPr lang="en-US" dirty="0" smtClean="0"/>
              <a:t>Friendships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85092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Types of friendships (continued)</a:t>
            </a:r>
          </a:p>
          <a:p>
            <a:pPr lvl="1"/>
            <a:r>
              <a:rPr lang="en-US" dirty="0" smtClean="0"/>
              <a:t>High disclosure versus low disclosure</a:t>
            </a:r>
          </a:p>
          <a:p>
            <a:pPr lvl="1"/>
            <a:r>
              <a:rPr lang="en-US" dirty="0" smtClean="0"/>
              <a:t>High obligation versus low obligation</a:t>
            </a:r>
          </a:p>
          <a:p>
            <a:pPr lvl="1"/>
            <a:r>
              <a:rPr lang="en-US" dirty="0" smtClean="0"/>
              <a:t>Frequent contact versus occasional contact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2" y="2188519"/>
            <a:ext cx="2403723" cy="362554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8180" y="6407826"/>
            <a:ext cx="5554578" cy="419518"/>
          </a:xfrm>
        </p:spPr>
        <p:txBody>
          <a:bodyPr/>
          <a:lstStyle/>
          <a:p>
            <a:r>
              <a:rPr lang="en-US" dirty="0" smtClean="0"/>
              <a:t>Cengage Learning. </a:t>
            </a:r>
            <a:r>
              <a:rPr lang="en-US" i="1" dirty="0" smtClean="0"/>
              <a:t>Looking Out, Looking In</a:t>
            </a:r>
            <a:r>
              <a:rPr lang="en-US" dirty="0" smtClean="0"/>
              <a:t>, 15th Edition © 2016.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l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ler" id="{C9682E84-D57E-411A-913C-5993418F1CDF}" vid="{836EACC0-EF8F-4F37-9A13-9BAF56F968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Adler</Template>
  <TotalTime>70</TotalTime>
  <Words>517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Adler</vt:lpstr>
      <vt:lpstr>Chapter Ten</vt:lpstr>
      <vt:lpstr>Intimacy in Close Relationships</vt:lpstr>
      <vt:lpstr>Intimacy in Close Relationships</vt:lpstr>
      <vt:lpstr>Intimacy in Close Relationships</vt:lpstr>
      <vt:lpstr>Communication in Families</vt:lpstr>
      <vt:lpstr>Communication in Families</vt:lpstr>
      <vt:lpstr>Communication in Families</vt:lpstr>
      <vt:lpstr>Communication in Friendships</vt:lpstr>
      <vt:lpstr>Communication in Friendships</vt:lpstr>
      <vt:lpstr>Communication in Friendships</vt:lpstr>
      <vt:lpstr>Communication in  Romantic Relationships</vt:lpstr>
      <vt:lpstr>Communication in  Romantic Relationships</vt:lpstr>
      <vt:lpstr>Communication in  Romantic Relationships</vt:lpstr>
      <vt:lpstr>Communication in  Romantic Relationships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Ten</dc:title>
  <dc:creator>Dionne</dc:creator>
  <cp:lastModifiedBy>Kiwak, Karolina</cp:lastModifiedBy>
  <cp:revision>7</cp:revision>
  <dcterms:created xsi:type="dcterms:W3CDTF">2015-10-09T05:13:01Z</dcterms:created>
  <dcterms:modified xsi:type="dcterms:W3CDTF">2015-11-11T18:04:36Z</dcterms:modified>
</cp:coreProperties>
</file>