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8D9BF-4583-4241-9C0B-03B07F85F60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EB736-25EF-40F1-A917-F949C294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70ED-4022-4A41-8276-0D5A540C09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8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758" y="2495550"/>
            <a:ext cx="7499684" cy="2387600"/>
          </a:xfrm>
          <a:solidFill>
            <a:schemeClr val="bg1">
              <a:alpha val="31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758" y="5065713"/>
            <a:ext cx="7499684" cy="1655762"/>
          </a:xfrm>
          <a:solidFill>
            <a:schemeClr val="bg1">
              <a:alpha val="31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A0C9-DA48-443D-92CD-4122CDE3EBB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3864" y="6438482"/>
            <a:ext cx="5554578" cy="4195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1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C980-64D2-410B-9441-1BB629BACE4D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A0C9-DA48-443D-92CD-4122CDE3E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C980-64D2-410B-9441-1BB629BACE4D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A0C9-DA48-443D-92CD-4122CDE3E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0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CE1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b="11165"/>
          <a:stretch/>
        </p:blipFill>
        <p:spPr>
          <a:xfrm>
            <a:off x="9432758" y="199315"/>
            <a:ext cx="2759242" cy="6658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2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>
            <a:lvl1pPr>
              <a:defRPr sz="6000" b="1">
                <a:solidFill>
                  <a:srgbClr val="FCE16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94558" cy="4351338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C980-64D2-410B-9441-1BB629BACE4D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39415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A0C9-DA48-443D-92CD-4122CDE3E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3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C980-64D2-410B-9441-1BB629BACE4D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A0C9-DA48-443D-92CD-4122CDE3E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4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C980-64D2-410B-9441-1BB629BACE4D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A0C9-DA48-443D-92CD-4122CDE3E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0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C980-64D2-410B-9441-1BB629BACE4D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A0C9-DA48-443D-92CD-4122CDE3E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2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C980-64D2-410B-9441-1BB629BACE4D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A0C9-DA48-443D-92CD-4122CDE3E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2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C980-64D2-410B-9441-1BB629BACE4D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A0C9-DA48-443D-92CD-4122CDE3E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C980-64D2-410B-9441-1BB629BACE4D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A0C9-DA48-443D-92CD-4122CDE3E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3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C980-64D2-410B-9441-1BB629BACE4D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A0C9-DA48-443D-92CD-4122CDE3E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0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1C980-64D2-410B-9441-1BB629BACE4D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0A0C9-DA48-443D-92CD-4122CDE3E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9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759" y="2671009"/>
            <a:ext cx="7499684" cy="1560847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cs typeface="Aharoni" panose="02010803020104030203" pitchFamily="2" charset="-79"/>
              </a:rPr>
              <a:t>Chapter Eight</a:t>
            </a:r>
            <a:endParaRPr lang="en-US" sz="8000" b="1" dirty="0"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758" y="4450013"/>
            <a:ext cx="7499684" cy="16557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Listening: More Than </a:t>
            </a:r>
          </a:p>
          <a:p>
            <a:r>
              <a:rPr lang="en-US" sz="4800" dirty="0" smtClean="0"/>
              <a:t>Meets the Ear</a:t>
            </a:r>
            <a:endParaRPr lang="en-US" sz="4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7515" y="392106"/>
            <a:ext cx="109472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CE16C"/>
                </a:solidFill>
              </a:rPr>
              <a:t>Looking Out, Looking In</a:t>
            </a:r>
            <a:endParaRPr lang="en-US" sz="8800" dirty="0">
              <a:solidFill>
                <a:srgbClr val="FCE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Listening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Listening </a:t>
            </a:r>
            <a:r>
              <a:rPr lang="en-US" dirty="0" smtClean="0"/>
              <a:t>responses (continued)</a:t>
            </a:r>
          </a:p>
          <a:p>
            <a:pPr lvl="1"/>
            <a:r>
              <a:rPr lang="en-US" dirty="0" smtClean="0"/>
              <a:t>Supporting</a:t>
            </a:r>
          </a:p>
          <a:p>
            <a:pPr lvl="2"/>
            <a:r>
              <a:rPr lang="en-US" dirty="0" smtClean="0"/>
              <a:t>Types of support</a:t>
            </a:r>
          </a:p>
          <a:p>
            <a:pPr lvl="3"/>
            <a:r>
              <a:rPr lang="en-US" dirty="0" smtClean="0"/>
              <a:t>Empathizing</a:t>
            </a:r>
          </a:p>
          <a:p>
            <a:pPr lvl="3"/>
            <a:r>
              <a:rPr lang="en-US" dirty="0" smtClean="0"/>
              <a:t>Agreement</a:t>
            </a:r>
          </a:p>
          <a:p>
            <a:pPr lvl="3"/>
            <a:r>
              <a:rPr lang="en-US" dirty="0" smtClean="0"/>
              <a:t>Offers to help</a:t>
            </a:r>
          </a:p>
          <a:p>
            <a:pPr lvl="3"/>
            <a:r>
              <a:rPr lang="en-US" dirty="0" smtClean="0"/>
              <a:t>Praise</a:t>
            </a:r>
          </a:p>
          <a:p>
            <a:pPr lvl="3"/>
            <a:r>
              <a:rPr lang="en-US" dirty="0" smtClean="0"/>
              <a:t>Reassurance</a:t>
            </a:r>
          </a:p>
          <a:p>
            <a:pPr lvl="2"/>
            <a:r>
              <a:rPr lang="en-US" dirty="0" smtClean="0"/>
              <a:t>Avoid “cold comfort” responses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Listening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Listening responses (continued)</a:t>
            </a:r>
          </a:p>
          <a:p>
            <a:pPr lvl="1"/>
            <a:r>
              <a:rPr lang="en-US" dirty="0" smtClean="0"/>
              <a:t>Supporting (continued)</a:t>
            </a:r>
          </a:p>
          <a:p>
            <a:pPr lvl="2"/>
            <a:r>
              <a:rPr lang="en-US" dirty="0" smtClean="0"/>
              <a:t>Guidelines for effective support: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 smtClean="0"/>
              <a:t>Recognize that you don’t have to approve to support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 smtClean="0"/>
              <a:t>Monitor the other person’s reaction to your support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 smtClean="0"/>
              <a:t>Realize that support may not always be welcome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 smtClean="0"/>
              <a:t>Make sure you’re ready for the consequences</a:t>
            </a:r>
          </a:p>
          <a:p>
            <a:pPr marL="1828800" lvl="3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12" y="4715199"/>
            <a:ext cx="2252333" cy="146176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Listening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Listening responses (continued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Analyzing</a:t>
            </a:r>
          </a:p>
          <a:p>
            <a:pPr lvl="2"/>
            <a:r>
              <a:rPr lang="en-US" dirty="0" smtClean="0"/>
              <a:t>Guidelines for effective analyzing:</a:t>
            </a:r>
          </a:p>
          <a:p>
            <a:pPr lvl="3"/>
            <a:r>
              <a:rPr lang="en-US" dirty="0" smtClean="0"/>
              <a:t>Offer tentative interpretations</a:t>
            </a:r>
          </a:p>
          <a:p>
            <a:pPr lvl="3"/>
            <a:r>
              <a:rPr lang="en-US" dirty="0" smtClean="0"/>
              <a:t>Be sure the other person will be receptive to analysis</a:t>
            </a:r>
          </a:p>
          <a:p>
            <a:pPr lvl="3"/>
            <a:r>
              <a:rPr lang="en-US" dirty="0" smtClean="0"/>
              <a:t>Be sure the motive for your analysis is truly to help</a:t>
            </a:r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4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Listening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Listening responses (continued)</a:t>
            </a:r>
          </a:p>
          <a:p>
            <a:pPr lvl="1"/>
            <a:r>
              <a:rPr lang="en-US" dirty="0"/>
              <a:t>Advising</a:t>
            </a:r>
          </a:p>
          <a:p>
            <a:pPr lvl="2"/>
            <a:r>
              <a:rPr lang="en-US" dirty="0" smtClean="0"/>
              <a:t>Guidelines for effective advice:</a:t>
            </a:r>
          </a:p>
          <a:p>
            <a:pPr lvl="3"/>
            <a:r>
              <a:rPr lang="en-US" dirty="0" smtClean="0"/>
              <a:t>Is the advice needed and wanted?</a:t>
            </a:r>
          </a:p>
          <a:p>
            <a:pPr lvl="3"/>
            <a:r>
              <a:rPr lang="en-US" dirty="0" smtClean="0"/>
              <a:t>Is the advice given in the right sequence?</a:t>
            </a:r>
          </a:p>
          <a:p>
            <a:pPr lvl="3"/>
            <a:r>
              <a:rPr lang="en-US" dirty="0" smtClean="0"/>
              <a:t>Is the advice coming from an expert?</a:t>
            </a:r>
          </a:p>
          <a:p>
            <a:pPr lvl="3"/>
            <a:r>
              <a:rPr lang="en-US" dirty="0" smtClean="0"/>
              <a:t>Is the advisor a close and trusted person?</a:t>
            </a:r>
          </a:p>
          <a:p>
            <a:pPr lvl="3"/>
            <a:r>
              <a:rPr lang="en-US" dirty="0" smtClean="0"/>
              <a:t>Is the advice offered in a sensitive manner?</a:t>
            </a:r>
          </a:p>
          <a:p>
            <a:pPr lvl="1"/>
            <a:r>
              <a:rPr lang="en-US" dirty="0" smtClean="0"/>
              <a:t>Judging </a:t>
            </a:r>
          </a:p>
          <a:p>
            <a:pPr lvl="2"/>
            <a:r>
              <a:rPr lang="en-US" dirty="0" smtClean="0"/>
              <a:t>Constructive criticism 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Listening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when choosing a listening response</a:t>
            </a:r>
          </a:p>
          <a:p>
            <a:pPr lvl="1"/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The situation</a:t>
            </a:r>
          </a:p>
          <a:p>
            <a:pPr lvl="1"/>
            <a:r>
              <a:rPr lang="en-US" dirty="0" smtClean="0"/>
              <a:t>The other person</a:t>
            </a:r>
          </a:p>
          <a:p>
            <a:pPr lvl="1"/>
            <a:r>
              <a:rPr lang="en-US" dirty="0" smtClean="0"/>
              <a:t>Your personal style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227" y="2576945"/>
            <a:ext cx="2131640" cy="328606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Hearing versus listening </a:t>
            </a:r>
          </a:p>
          <a:p>
            <a:pPr lvl="1"/>
            <a:r>
              <a:rPr lang="en-US" dirty="0" smtClean="0"/>
              <a:t>Hearing: the process in which sound waves strike the eardrum and cause vibrations that are transmitted to the brain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Listening: occurs when the brain reconstructs electrochemical impulses into a representation of the original sound and then gives them meaning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Mindless listening</a:t>
            </a:r>
          </a:p>
          <a:p>
            <a:pPr lvl="1"/>
            <a:r>
              <a:rPr lang="en-US" dirty="0" smtClean="0"/>
              <a:t>A valuable listening strategy for many of the messages we receive</a:t>
            </a:r>
          </a:p>
          <a:p>
            <a:r>
              <a:rPr lang="en-US" dirty="0" smtClean="0"/>
              <a:t>Mindful listening</a:t>
            </a:r>
          </a:p>
          <a:p>
            <a:pPr lvl="1"/>
            <a:r>
              <a:rPr lang="en-US" dirty="0" smtClean="0"/>
              <a:t>For important messages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in the Listening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listening process</a:t>
            </a:r>
          </a:p>
          <a:p>
            <a:pPr lvl="1"/>
            <a:r>
              <a:rPr lang="en-US" dirty="0" smtClean="0"/>
              <a:t>Hearing</a:t>
            </a:r>
          </a:p>
          <a:p>
            <a:pPr lvl="1"/>
            <a:r>
              <a:rPr lang="en-US" dirty="0" smtClean="0"/>
              <a:t>Attending</a:t>
            </a:r>
          </a:p>
          <a:p>
            <a:pPr lvl="1"/>
            <a:r>
              <a:rPr lang="en-US" dirty="0" smtClean="0"/>
              <a:t>Understanding</a:t>
            </a:r>
          </a:p>
          <a:p>
            <a:pPr lvl="2"/>
            <a:r>
              <a:rPr lang="en-US" dirty="0" smtClean="0"/>
              <a:t>Listening fidelity</a:t>
            </a:r>
          </a:p>
          <a:p>
            <a:pPr lvl="1"/>
            <a:r>
              <a:rPr lang="en-US" dirty="0" smtClean="0"/>
              <a:t>Responding</a:t>
            </a:r>
          </a:p>
          <a:p>
            <a:pPr lvl="1"/>
            <a:r>
              <a:rPr lang="en-US" dirty="0" smtClean="0"/>
              <a:t>Remembering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34" y="2576945"/>
            <a:ext cx="4301024" cy="284863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of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ineffective listening</a:t>
            </a:r>
          </a:p>
          <a:p>
            <a:pPr lvl="1"/>
            <a:r>
              <a:rPr lang="en-US" dirty="0" err="1" smtClean="0"/>
              <a:t>Pseudolistening</a:t>
            </a:r>
            <a:endParaRPr lang="en-US" dirty="0" smtClean="0"/>
          </a:p>
          <a:p>
            <a:pPr lvl="1"/>
            <a:r>
              <a:rPr lang="en-US" dirty="0" smtClean="0"/>
              <a:t>Stage-hogging</a:t>
            </a:r>
          </a:p>
          <a:p>
            <a:pPr lvl="1"/>
            <a:r>
              <a:rPr lang="en-US" dirty="0" smtClean="0"/>
              <a:t>Selective listening</a:t>
            </a:r>
          </a:p>
          <a:p>
            <a:pPr lvl="1"/>
            <a:r>
              <a:rPr lang="en-US" dirty="0" smtClean="0"/>
              <a:t>Insulated listening</a:t>
            </a:r>
          </a:p>
          <a:p>
            <a:pPr lvl="1"/>
            <a:r>
              <a:rPr lang="en-US" dirty="0" smtClean="0"/>
              <a:t>Defensive listening</a:t>
            </a:r>
          </a:p>
          <a:p>
            <a:pPr lvl="1"/>
            <a:r>
              <a:rPr lang="en-US" dirty="0" smtClean="0"/>
              <a:t>Ambushing</a:t>
            </a:r>
          </a:p>
          <a:p>
            <a:pPr lvl="1"/>
            <a:r>
              <a:rPr lang="en-US" dirty="0" smtClean="0"/>
              <a:t>Insensitive listening</a:t>
            </a:r>
          </a:p>
          <a:p>
            <a:pPr lvl="1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of Listening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we don’t listen better</a:t>
            </a:r>
          </a:p>
          <a:p>
            <a:pPr lvl="1"/>
            <a:r>
              <a:rPr lang="en-US" dirty="0" smtClean="0"/>
              <a:t>Message overload</a:t>
            </a:r>
          </a:p>
          <a:p>
            <a:pPr lvl="1"/>
            <a:r>
              <a:rPr lang="en-US" dirty="0" smtClean="0"/>
              <a:t>Preoccupation</a:t>
            </a:r>
          </a:p>
          <a:p>
            <a:pPr lvl="1"/>
            <a:r>
              <a:rPr lang="en-US" dirty="0" smtClean="0"/>
              <a:t>Rapid thought</a:t>
            </a:r>
          </a:p>
          <a:p>
            <a:pPr lvl="1"/>
            <a:r>
              <a:rPr lang="en-US" dirty="0" smtClean="0"/>
              <a:t>Effort</a:t>
            </a:r>
          </a:p>
          <a:p>
            <a:pPr lvl="1"/>
            <a:r>
              <a:rPr lang="en-US" dirty="0" smtClean="0"/>
              <a:t>External noise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53" y="1939737"/>
            <a:ext cx="2590005" cy="423722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of Listening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we don’t listen better (continued)</a:t>
            </a:r>
          </a:p>
          <a:p>
            <a:pPr lvl="1"/>
            <a:r>
              <a:rPr lang="en-US" dirty="0"/>
              <a:t>Faulty assumptions</a:t>
            </a:r>
          </a:p>
          <a:p>
            <a:pPr lvl="1"/>
            <a:r>
              <a:rPr lang="en-US" dirty="0"/>
              <a:t>Lack of apparent advantages</a:t>
            </a:r>
          </a:p>
          <a:p>
            <a:pPr lvl="1"/>
            <a:r>
              <a:rPr lang="en-US" dirty="0"/>
              <a:t>Lack of training</a:t>
            </a:r>
          </a:p>
          <a:p>
            <a:pPr lvl="1"/>
            <a:r>
              <a:rPr lang="en-US" dirty="0"/>
              <a:t>Hearing problems</a:t>
            </a:r>
          </a:p>
          <a:p>
            <a:pPr lvl="1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Meeting the Challenge of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listen well:</a:t>
            </a:r>
          </a:p>
          <a:p>
            <a:pPr lvl="1"/>
            <a:r>
              <a:rPr lang="en-US" dirty="0" smtClean="0"/>
              <a:t>Talk less</a:t>
            </a:r>
          </a:p>
          <a:p>
            <a:pPr lvl="1"/>
            <a:r>
              <a:rPr lang="en-US" dirty="0" smtClean="0"/>
              <a:t>Get rid of distractions</a:t>
            </a:r>
          </a:p>
          <a:p>
            <a:pPr lvl="1"/>
            <a:r>
              <a:rPr lang="en-US" dirty="0" smtClean="0"/>
              <a:t>Don’t judge prematurely</a:t>
            </a:r>
          </a:p>
          <a:p>
            <a:pPr lvl="1"/>
            <a:r>
              <a:rPr lang="en-US" dirty="0" smtClean="0"/>
              <a:t>Look for key ideas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2450067" cy="43513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Listening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Listening responses</a:t>
            </a:r>
          </a:p>
          <a:p>
            <a:pPr lvl="1"/>
            <a:r>
              <a:rPr lang="en-US" dirty="0" smtClean="0"/>
              <a:t>Prompting</a:t>
            </a:r>
          </a:p>
          <a:p>
            <a:pPr lvl="1"/>
            <a:r>
              <a:rPr lang="en-US" dirty="0" smtClean="0"/>
              <a:t>Questioning</a:t>
            </a:r>
          </a:p>
          <a:p>
            <a:pPr lvl="2"/>
            <a:r>
              <a:rPr lang="en-US" dirty="0" smtClean="0"/>
              <a:t>Sincere questions</a:t>
            </a:r>
          </a:p>
          <a:p>
            <a:pPr lvl="2"/>
            <a:r>
              <a:rPr lang="en-US" dirty="0" smtClean="0"/>
              <a:t>Counterfeit questions</a:t>
            </a:r>
          </a:p>
          <a:p>
            <a:pPr lvl="1"/>
            <a:r>
              <a:rPr lang="en-US" dirty="0"/>
              <a:t>Paraphrasing</a:t>
            </a:r>
          </a:p>
          <a:p>
            <a:pPr lvl="2"/>
            <a:r>
              <a:rPr lang="en-US" dirty="0" smtClean="0"/>
              <a:t>Factual information</a:t>
            </a:r>
          </a:p>
          <a:p>
            <a:pPr lvl="2"/>
            <a:r>
              <a:rPr lang="en-US" dirty="0" smtClean="0"/>
              <a:t>Personal information</a:t>
            </a:r>
          </a:p>
          <a:p>
            <a:pPr lvl="1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1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l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ler" id="{C9682E84-D57E-411A-913C-5993418F1CDF}" vid="{836EACC0-EF8F-4F37-9A13-9BAF56F968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Adler</Template>
  <TotalTime>1908</TotalTime>
  <Words>641</Words>
  <Application>Microsoft Office PowerPoint</Application>
  <PresentationFormat>Widescreen</PresentationFormat>
  <Paragraphs>116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Adler</vt:lpstr>
      <vt:lpstr>Chapter Eight</vt:lpstr>
      <vt:lpstr>Listening Defined</vt:lpstr>
      <vt:lpstr>Listening Defined</vt:lpstr>
      <vt:lpstr>Elements in the Listening Process</vt:lpstr>
      <vt:lpstr>The Challenge of Listening</vt:lpstr>
      <vt:lpstr>The Challenge of Listening</vt:lpstr>
      <vt:lpstr>The Challenge of Listening</vt:lpstr>
      <vt:lpstr>Meeting the Challenge of Listening</vt:lpstr>
      <vt:lpstr>Types of Listening Responses</vt:lpstr>
      <vt:lpstr>Types of Listening Responses</vt:lpstr>
      <vt:lpstr>Types of Listening Responses</vt:lpstr>
      <vt:lpstr>Types of Listening Responses</vt:lpstr>
      <vt:lpstr>Types of Listening Responses</vt:lpstr>
      <vt:lpstr>Types of Listening Responses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Eight</dc:title>
  <dc:creator>Dionne</dc:creator>
  <cp:lastModifiedBy>Kiwak, Karolina</cp:lastModifiedBy>
  <cp:revision>7</cp:revision>
  <dcterms:created xsi:type="dcterms:W3CDTF">2015-10-06T14:38:29Z</dcterms:created>
  <dcterms:modified xsi:type="dcterms:W3CDTF">2015-11-11T18:05:35Z</dcterms:modified>
</cp:coreProperties>
</file>