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F78BC-83A9-44A4-857F-51977D188B2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5EFF1-E98B-4FB4-95B3-A87766A69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4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70ED-4022-4A41-8276-0D5A540C09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7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8" y="2495550"/>
            <a:ext cx="7499684" cy="2387600"/>
          </a:xfrm>
          <a:solidFill>
            <a:schemeClr val="bg1">
              <a:alpha val="31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5065713"/>
            <a:ext cx="7499684" cy="1655762"/>
          </a:xfrm>
          <a:solidFill>
            <a:schemeClr val="bg1">
              <a:alpha val="31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E7F0-1D51-4E4A-AC6E-7B8BFA744A0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3864" y="6438482"/>
            <a:ext cx="5554578" cy="4195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7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5CC-2271-4BCE-96BC-2299AA67F020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E7F0-1D51-4E4A-AC6E-7B8BFA74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5CC-2271-4BCE-96BC-2299AA67F020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E7F0-1D51-4E4A-AC6E-7B8BFA74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9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CE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b="11165"/>
          <a:stretch/>
        </p:blipFill>
        <p:spPr>
          <a:xfrm>
            <a:off x="9432758" y="199315"/>
            <a:ext cx="2759242" cy="6658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6000" b="1">
                <a:solidFill>
                  <a:srgbClr val="FCE1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94558" cy="435133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5CC-2271-4BCE-96BC-2299AA67F020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941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E7F0-1D51-4E4A-AC6E-7B8BFA74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7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5CC-2271-4BCE-96BC-2299AA67F020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E7F0-1D51-4E4A-AC6E-7B8BFA74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8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5CC-2271-4BCE-96BC-2299AA67F020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E7F0-1D51-4E4A-AC6E-7B8BFA74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5CC-2271-4BCE-96BC-2299AA67F020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E7F0-1D51-4E4A-AC6E-7B8BFA74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1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5CC-2271-4BCE-96BC-2299AA67F020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E7F0-1D51-4E4A-AC6E-7B8BFA74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6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5CC-2271-4BCE-96BC-2299AA67F020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E7F0-1D51-4E4A-AC6E-7B8BFA74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2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5CC-2271-4BCE-96BC-2299AA67F020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E7F0-1D51-4E4A-AC6E-7B8BFA74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5CC-2271-4BCE-96BC-2299AA67F020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E7F0-1D51-4E4A-AC6E-7B8BFA74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6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1D5CC-2271-4BCE-96BC-2299AA67F020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E7F0-1D51-4E4A-AC6E-7B8BFA74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9" y="2671009"/>
            <a:ext cx="7499684" cy="1560847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cs typeface="Aharoni" panose="02010803020104030203" pitchFamily="2" charset="-79"/>
              </a:rPr>
              <a:t>Chapter Four</a:t>
            </a:r>
            <a:endParaRPr lang="en-US" sz="8000" b="1" dirty="0"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4450013"/>
            <a:ext cx="7499684" cy="1655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Perception: What You See Is What You Get</a:t>
            </a: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7515" y="392106"/>
            <a:ext cx="109472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CE16C"/>
                </a:solidFill>
              </a:rPr>
              <a:t>Looking Out, Looking In</a:t>
            </a:r>
            <a:endParaRPr lang="en-US" sz="8800" dirty="0">
              <a:solidFill>
                <a:srgbClr val="FCE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Tendencies in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Attribution </a:t>
            </a:r>
            <a:r>
              <a:rPr lang="en-US" dirty="0" smtClean="0"/>
              <a:t>errors (continued)</a:t>
            </a:r>
          </a:p>
          <a:p>
            <a:pPr lvl="1"/>
            <a:r>
              <a:rPr lang="en-US" dirty="0"/>
              <a:t>We assume that others are similar to us</a:t>
            </a:r>
          </a:p>
          <a:p>
            <a:pPr lvl="1"/>
            <a:r>
              <a:rPr lang="en-US" dirty="0"/>
              <a:t>We are influenced by our expectations</a:t>
            </a:r>
          </a:p>
          <a:p>
            <a:pPr lvl="1"/>
            <a:r>
              <a:rPr lang="en-US" dirty="0"/>
              <a:t>We are influenced by the obvious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 of perception checking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description of the behavior you noticed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At least two possible interpretations of the behavior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request for clarification about how to interpret the behavior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Perception-checking considerations</a:t>
            </a:r>
          </a:p>
          <a:p>
            <a:pPr lvl="1"/>
            <a:r>
              <a:rPr lang="en-US" dirty="0" smtClean="0"/>
              <a:t>Completeness</a:t>
            </a:r>
          </a:p>
          <a:p>
            <a:pPr lvl="1"/>
            <a:r>
              <a:rPr lang="en-US" dirty="0" smtClean="0"/>
              <a:t>Nonverbal congruency</a:t>
            </a:r>
          </a:p>
          <a:p>
            <a:pPr lvl="1"/>
            <a:r>
              <a:rPr lang="en-US" dirty="0" smtClean="0"/>
              <a:t>Cultural rules</a:t>
            </a:r>
          </a:p>
          <a:p>
            <a:pPr lvl="2"/>
            <a:r>
              <a:rPr lang="en-US" dirty="0" smtClean="0"/>
              <a:t>High context/low context cultures</a:t>
            </a:r>
          </a:p>
          <a:p>
            <a:pPr lvl="1"/>
            <a:r>
              <a:rPr lang="en-US" dirty="0" smtClean="0"/>
              <a:t>Face saving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Empathy, Cognitive Complexity, </a:t>
            </a:r>
            <a:br>
              <a:rPr lang="en-US" dirty="0" smtClean="0"/>
            </a:br>
            <a:r>
              <a:rPr lang="en-US" dirty="0" smtClean="0"/>
              <a:t>and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Empathy: the ability to re-create another person’s perspective, to experience the world from the other’s point of view</a:t>
            </a:r>
          </a:p>
          <a:p>
            <a:pPr lvl="1"/>
            <a:r>
              <a:rPr lang="en-US" dirty="0" smtClean="0"/>
              <a:t>As opposed to sympathy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61" y="3646152"/>
            <a:ext cx="3918597" cy="238118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Empathy, Cognitive Complexity, </a:t>
            </a:r>
            <a:br>
              <a:rPr lang="en-US" dirty="0"/>
            </a:br>
            <a:r>
              <a:rPr lang="en-US" dirty="0"/>
              <a:t>and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Cognitive complexity and communication</a:t>
            </a:r>
          </a:p>
          <a:p>
            <a:r>
              <a:rPr lang="en-US" dirty="0"/>
              <a:t>The pillow method:</a:t>
            </a:r>
          </a:p>
          <a:p>
            <a:pPr lvl="1"/>
            <a:r>
              <a:rPr lang="en-US" dirty="0"/>
              <a:t>Position 1: I’m right, you’re wrong</a:t>
            </a:r>
          </a:p>
          <a:p>
            <a:pPr lvl="1"/>
            <a:r>
              <a:rPr lang="en-US" dirty="0"/>
              <a:t>Position 2: You’re right, I’m wrong</a:t>
            </a:r>
          </a:p>
          <a:p>
            <a:pPr lvl="1"/>
            <a:r>
              <a:rPr lang="en-US" dirty="0"/>
              <a:t>Position 3: Both right, both wrong</a:t>
            </a:r>
          </a:p>
          <a:p>
            <a:pPr lvl="1"/>
            <a:r>
              <a:rPr lang="en-US" dirty="0"/>
              <a:t>Position 4: The issue isn’t as important as it seems</a:t>
            </a:r>
          </a:p>
          <a:p>
            <a:pPr lvl="1"/>
            <a:r>
              <a:rPr lang="en-US" dirty="0"/>
              <a:t>Position 5: There is truth in all four perspectives</a:t>
            </a:r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Empathy, Cognitive Complexity, </a:t>
            </a:r>
            <a:br>
              <a:rPr lang="en-US" dirty="0"/>
            </a:br>
            <a:r>
              <a:rPr lang="en-US" dirty="0"/>
              <a:t>and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pillow method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19" y="2419754"/>
            <a:ext cx="6652693" cy="38116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Perception Process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Selection</a:t>
            </a:r>
          </a:p>
          <a:p>
            <a:pPr lvl="1"/>
            <a:r>
              <a:rPr lang="en-US" altLang="en-US" smtClean="0"/>
              <a:t>Selecting which impressions we will attend to</a:t>
            </a:r>
          </a:p>
          <a:p>
            <a:pPr lvl="2"/>
            <a:r>
              <a:rPr lang="en-US" altLang="en-US" smtClean="0"/>
              <a:t>Stimuli that are intense</a:t>
            </a:r>
          </a:p>
          <a:p>
            <a:pPr lvl="2"/>
            <a:r>
              <a:rPr lang="en-US" altLang="en-US" smtClean="0"/>
              <a:t>Repetitious stimuli</a:t>
            </a:r>
          </a:p>
          <a:p>
            <a:pPr lvl="2"/>
            <a:r>
              <a:rPr lang="en-US" altLang="en-US" smtClean="0"/>
              <a:t>Contrast or change in stimulation</a:t>
            </a:r>
          </a:p>
          <a:p>
            <a:pPr lvl="2"/>
            <a:r>
              <a:rPr lang="en-US" altLang="en-US" smtClean="0"/>
              <a:t>Motives</a:t>
            </a:r>
          </a:p>
          <a:p>
            <a:pPr lvl="2"/>
            <a:r>
              <a:rPr lang="en-US" altLang="en-US" smtClean="0"/>
              <a:t>Ignoring other cues</a:t>
            </a:r>
          </a:p>
          <a:p>
            <a:pPr lvl="2"/>
            <a:endParaRPr lang="en-US" altLang="en-US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55107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Perception Process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Organization</a:t>
            </a:r>
          </a:p>
          <a:p>
            <a:pPr lvl="1"/>
            <a:r>
              <a:rPr lang="en-US" altLang="en-US" dirty="0" smtClean="0"/>
              <a:t>Arranging information in some meaningful way</a:t>
            </a:r>
          </a:p>
          <a:p>
            <a:pPr lvl="2"/>
            <a:r>
              <a:rPr lang="en-US" altLang="en-US" dirty="0" smtClean="0"/>
              <a:t>Perceptual schema</a:t>
            </a:r>
          </a:p>
          <a:p>
            <a:pPr lvl="2"/>
            <a:r>
              <a:rPr lang="en-US" altLang="en-US" dirty="0" smtClean="0"/>
              <a:t>Stereotyping</a:t>
            </a:r>
          </a:p>
          <a:p>
            <a:pPr lvl="2"/>
            <a:r>
              <a:rPr lang="en-US" altLang="en-US" dirty="0" smtClean="0"/>
              <a:t>Punctuation 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70" y="2970674"/>
            <a:ext cx="2902993" cy="304774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Perception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Interpretation</a:t>
            </a:r>
          </a:p>
          <a:p>
            <a:pPr lvl="1"/>
            <a:r>
              <a:rPr lang="en-US" dirty="0" smtClean="0"/>
              <a:t>Attaching meaning to sense data</a:t>
            </a:r>
          </a:p>
          <a:p>
            <a:pPr lvl="1"/>
            <a:r>
              <a:rPr lang="en-US" dirty="0" smtClean="0"/>
              <a:t>Factors that affect interpretation:</a:t>
            </a:r>
          </a:p>
          <a:p>
            <a:pPr lvl="2"/>
            <a:r>
              <a:rPr lang="en-US" dirty="0" smtClean="0"/>
              <a:t>Degree of involvement</a:t>
            </a:r>
          </a:p>
          <a:p>
            <a:pPr lvl="2"/>
            <a:r>
              <a:rPr lang="en-US" dirty="0" smtClean="0"/>
              <a:t>Personal experience</a:t>
            </a:r>
          </a:p>
          <a:p>
            <a:pPr lvl="2"/>
            <a:r>
              <a:rPr lang="en-US" dirty="0" smtClean="0"/>
              <a:t>Assumptions about human behavior</a:t>
            </a:r>
          </a:p>
          <a:p>
            <a:pPr lvl="2"/>
            <a:r>
              <a:rPr lang="en-US" dirty="0" smtClean="0"/>
              <a:t>Attitudes</a:t>
            </a: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Perception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  <a:p>
            <a:pPr lvl="1"/>
            <a:r>
              <a:rPr lang="en-US" dirty="0" smtClean="0"/>
              <a:t>Factors </a:t>
            </a:r>
            <a:r>
              <a:rPr lang="en-US" dirty="0"/>
              <a:t>that affect </a:t>
            </a:r>
            <a:r>
              <a:rPr lang="en-US" dirty="0" smtClean="0"/>
              <a:t>interpretation (continued):</a:t>
            </a:r>
          </a:p>
          <a:p>
            <a:pPr lvl="2"/>
            <a:r>
              <a:rPr lang="en-US" dirty="0"/>
              <a:t>Expectations</a:t>
            </a:r>
          </a:p>
          <a:p>
            <a:pPr lvl="2"/>
            <a:r>
              <a:rPr lang="en-US" dirty="0"/>
              <a:t>Knowledge</a:t>
            </a:r>
          </a:p>
          <a:p>
            <a:pPr lvl="2"/>
            <a:r>
              <a:rPr lang="en-US" dirty="0"/>
              <a:t>Self-concept</a:t>
            </a:r>
          </a:p>
          <a:p>
            <a:pPr lvl="2"/>
            <a:r>
              <a:rPr lang="en-US" dirty="0"/>
              <a:t>Relational satisfaction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95" y="3354044"/>
            <a:ext cx="4150563" cy="28229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Perception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Negotiation</a:t>
            </a:r>
          </a:p>
          <a:p>
            <a:pPr lvl="1"/>
            <a:r>
              <a:rPr lang="en-US" dirty="0" smtClean="0"/>
              <a:t>Influencing one another’s perceptions and trying to achieve a shared perspective</a:t>
            </a:r>
          </a:p>
          <a:p>
            <a:pPr lvl="2"/>
            <a:r>
              <a:rPr lang="en-US" dirty="0" smtClean="0"/>
              <a:t>Narratives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 on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information</a:t>
            </a:r>
          </a:p>
          <a:p>
            <a:r>
              <a:rPr lang="en-US" dirty="0" smtClean="0"/>
              <a:t>Physiological influences</a:t>
            </a:r>
          </a:p>
          <a:p>
            <a:pPr lvl="1"/>
            <a:r>
              <a:rPr lang="en-US" dirty="0" smtClean="0"/>
              <a:t>The senses</a:t>
            </a:r>
          </a:p>
          <a:p>
            <a:pPr lvl="1"/>
            <a:r>
              <a:rPr lang="en-US" dirty="0" smtClean="0"/>
              <a:t>Psychological challenges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Health and fatigue</a:t>
            </a:r>
          </a:p>
          <a:p>
            <a:pPr lvl="1"/>
            <a:r>
              <a:rPr lang="en-US" dirty="0" smtClean="0"/>
              <a:t>Hunger</a:t>
            </a:r>
          </a:p>
          <a:p>
            <a:pPr lvl="1"/>
            <a:r>
              <a:rPr lang="en-US" dirty="0" smtClean="0"/>
              <a:t>Biological cycle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on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Cultural differences</a:t>
            </a:r>
          </a:p>
          <a:p>
            <a:pPr lvl="1"/>
            <a:r>
              <a:rPr lang="en-US" dirty="0"/>
              <a:t>E</a:t>
            </a:r>
            <a:r>
              <a:rPr lang="en-US" smtClean="0"/>
              <a:t>thnocentrism</a:t>
            </a:r>
            <a:endParaRPr lang="en-US" dirty="0" smtClean="0"/>
          </a:p>
          <a:p>
            <a:r>
              <a:rPr lang="en-US" dirty="0" smtClean="0"/>
              <a:t>Social roles</a:t>
            </a:r>
          </a:p>
          <a:p>
            <a:pPr lvl="1"/>
            <a:r>
              <a:rPr lang="en-US" dirty="0" smtClean="0"/>
              <a:t>Gender roles</a:t>
            </a:r>
          </a:p>
          <a:p>
            <a:pPr lvl="1"/>
            <a:r>
              <a:rPr lang="en-US" dirty="0" smtClean="0"/>
              <a:t>Occupational roles</a:t>
            </a:r>
          </a:p>
          <a:p>
            <a:pPr lvl="1"/>
            <a:r>
              <a:rPr lang="en-US" dirty="0" smtClean="0"/>
              <a:t>Relational roles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49" y="2346375"/>
            <a:ext cx="3513403" cy="330983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Tendencies in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Attribution errors</a:t>
            </a:r>
          </a:p>
          <a:p>
            <a:pPr lvl="1"/>
            <a:r>
              <a:rPr lang="en-US" dirty="0" smtClean="0"/>
              <a:t>We judge ourselves more charitably than we judge others</a:t>
            </a:r>
          </a:p>
          <a:p>
            <a:pPr lvl="2"/>
            <a:r>
              <a:rPr lang="en-US" dirty="0" smtClean="0"/>
              <a:t>Self-serving bias</a:t>
            </a:r>
          </a:p>
          <a:p>
            <a:pPr lvl="1"/>
            <a:r>
              <a:rPr lang="en-US" dirty="0" smtClean="0"/>
              <a:t>We cling to first impressions</a:t>
            </a:r>
          </a:p>
          <a:p>
            <a:pPr lvl="2"/>
            <a:r>
              <a:rPr lang="en-US" dirty="0" smtClean="0"/>
              <a:t>Halo effect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l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ler" id="{C9682E84-D57E-411A-913C-5993418F1CDF}" vid="{836EACC0-EF8F-4F37-9A13-9BAF56F968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Adler</Template>
  <TotalTime>101</TotalTime>
  <Words>610</Words>
  <Application>Microsoft Office PowerPoint</Application>
  <PresentationFormat>Widescreen</PresentationFormat>
  <Paragraphs>104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Adler</vt:lpstr>
      <vt:lpstr>Chapter Four</vt:lpstr>
      <vt:lpstr>The Perception Process</vt:lpstr>
      <vt:lpstr>The Perception Process</vt:lpstr>
      <vt:lpstr>The Perception Process</vt:lpstr>
      <vt:lpstr>The Perception Process</vt:lpstr>
      <vt:lpstr>The Perception Process</vt:lpstr>
      <vt:lpstr>Influences on Perception</vt:lpstr>
      <vt:lpstr>Influences on Perception</vt:lpstr>
      <vt:lpstr>Common Tendencies in Perception</vt:lpstr>
      <vt:lpstr>Common Tendencies in Perception</vt:lpstr>
      <vt:lpstr>Perception Checking</vt:lpstr>
      <vt:lpstr>Perception Checking</vt:lpstr>
      <vt:lpstr>Empathy, Cognitive Complexity,  and Communication</vt:lpstr>
      <vt:lpstr>Empathy, Cognitive Complexity,  and Communication</vt:lpstr>
      <vt:lpstr>Empathy, Cognitive Complexity,  and Communication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Four</dc:title>
  <dc:creator>Dionne</dc:creator>
  <cp:lastModifiedBy>Kiwak, Karolina</cp:lastModifiedBy>
  <cp:revision>9</cp:revision>
  <dcterms:created xsi:type="dcterms:W3CDTF">2015-10-03T23:51:45Z</dcterms:created>
  <dcterms:modified xsi:type="dcterms:W3CDTF">2015-11-11T18:06:33Z</dcterms:modified>
</cp:coreProperties>
</file>