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788C-7505-436B-BC40-D3F2D4BD34A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4503E-9E8F-4546-B88D-1534B0EF2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670ED-4022-4A41-8276-0D5A540C09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758" y="2495550"/>
            <a:ext cx="7499684" cy="2387600"/>
          </a:xfrm>
          <a:solidFill>
            <a:schemeClr val="bg1">
              <a:alpha val="31000"/>
            </a:schemeClr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58" y="5065713"/>
            <a:ext cx="7499684" cy="1655762"/>
          </a:xfrm>
          <a:solidFill>
            <a:schemeClr val="bg1">
              <a:alpha val="31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3864" y="6438482"/>
            <a:ext cx="5554578" cy="4195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5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4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8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CE1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9" b="11165"/>
          <a:stretch/>
        </p:blipFill>
        <p:spPr>
          <a:xfrm>
            <a:off x="9432758" y="199315"/>
            <a:ext cx="2759242" cy="6658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5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6000" b="1">
                <a:solidFill>
                  <a:srgbClr val="FCE16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94558" cy="4351338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39415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1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5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6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4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8BEC-C124-4A29-A047-83277E28C0C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4990-46E3-47F9-BC18-3A75DFC9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759" y="2671009"/>
            <a:ext cx="7499684" cy="156084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cs typeface="Aharoni" panose="02010803020104030203" pitchFamily="2" charset="-79"/>
              </a:rPr>
              <a:t>Chapter Five</a:t>
            </a:r>
            <a:endParaRPr lang="en-US" sz="8000" b="1" dirty="0"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58" y="4450013"/>
            <a:ext cx="7499684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Emotions: Feeling, Thinking, and Communicating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7515" y="392106"/>
            <a:ext cx="109472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CE16C"/>
                </a:solidFill>
              </a:rPr>
              <a:t>Looking Out, Looking In</a:t>
            </a:r>
            <a:endParaRPr lang="en-US" sz="8800" dirty="0">
              <a:solidFill>
                <a:srgbClr val="FCE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Irrational thinking and debilitative </a:t>
            </a:r>
            <a:r>
              <a:rPr lang="en-US" dirty="0" smtClean="0"/>
              <a:t>emotions (continued)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The fallacy of causation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The fallacy of helplessness 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The fallacy of catastrophic expectations</a:t>
            </a:r>
          </a:p>
          <a:p>
            <a:pPr lvl="1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1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Minimizing debilitative emotions</a:t>
            </a:r>
          </a:p>
          <a:p>
            <a:pPr lvl="1"/>
            <a:r>
              <a:rPr lang="en-US" dirty="0" smtClean="0"/>
              <a:t>Monitor your emotional reactions</a:t>
            </a:r>
          </a:p>
          <a:p>
            <a:pPr lvl="1"/>
            <a:r>
              <a:rPr lang="en-US" dirty="0" smtClean="0"/>
              <a:t>Note the activating event</a:t>
            </a:r>
          </a:p>
          <a:p>
            <a:pPr lvl="1"/>
            <a:r>
              <a:rPr lang="en-US" dirty="0" smtClean="0"/>
              <a:t>Record your self-talk</a:t>
            </a:r>
          </a:p>
          <a:p>
            <a:pPr lvl="1"/>
            <a:r>
              <a:rPr lang="en-US" dirty="0" smtClean="0"/>
              <a:t>Reappraise your irrational beliefs</a:t>
            </a:r>
          </a:p>
          <a:p>
            <a:pPr lvl="1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Maximizing facilitative emotions</a:t>
            </a:r>
          </a:p>
          <a:p>
            <a:pPr lvl="1"/>
            <a:r>
              <a:rPr lang="en-US" dirty="0" smtClean="0"/>
              <a:t>Ruminate on the good in life</a:t>
            </a:r>
          </a:p>
          <a:p>
            <a:pPr lvl="1"/>
            <a:r>
              <a:rPr lang="en-US" dirty="0" smtClean="0"/>
              <a:t>Enjoy and savor positive emotional experiences</a:t>
            </a:r>
          </a:p>
          <a:p>
            <a:pPr lvl="1"/>
            <a:r>
              <a:rPr lang="en-US" dirty="0" smtClean="0"/>
              <a:t>Reappraise challenging situations</a:t>
            </a:r>
          </a:p>
          <a:p>
            <a:pPr lvl="1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Emotions: Feeling, Thinking, and Communicating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Emotional intelligence: the ability to understand and manage one’s own emotions and be sensitive to others’ feelings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Physiological </a:t>
            </a:r>
            <a:r>
              <a:rPr lang="en-US" dirty="0"/>
              <a:t>factors</a:t>
            </a:r>
          </a:p>
          <a:p>
            <a:r>
              <a:rPr lang="en-US" dirty="0" smtClean="0"/>
              <a:t>Nonverbal reactions</a:t>
            </a:r>
          </a:p>
          <a:p>
            <a:r>
              <a:rPr lang="en-US" dirty="0" smtClean="0"/>
              <a:t>Cognitive interpretations</a:t>
            </a:r>
          </a:p>
          <a:p>
            <a:pPr lvl="1"/>
            <a:r>
              <a:rPr lang="en-US" dirty="0" smtClean="0"/>
              <a:t>Reappraisal</a:t>
            </a:r>
          </a:p>
          <a:p>
            <a:r>
              <a:rPr lang="en-US" dirty="0" smtClean="0"/>
              <a:t>Verbal expression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506" y="1825625"/>
            <a:ext cx="2482735" cy="434767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Influences on Emotional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Influences on emotional expression:</a:t>
            </a:r>
          </a:p>
          <a:p>
            <a:pPr lvl="1"/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Social conventions</a:t>
            </a:r>
          </a:p>
          <a:p>
            <a:pPr lvl="2"/>
            <a:r>
              <a:rPr lang="en-US" dirty="0" smtClean="0"/>
              <a:t>Emotion labor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Emotional contagion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/>
        </p:nvSpPr>
        <p:spPr>
          <a:xfrm>
            <a:off x="4030580" y="64643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Expressing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for expressing emotions:</a:t>
            </a:r>
          </a:p>
          <a:p>
            <a:pPr lvl="1"/>
            <a:r>
              <a:rPr lang="en-US" dirty="0" smtClean="0"/>
              <a:t>Recognize your feelings</a:t>
            </a:r>
          </a:p>
          <a:p>
            <a:pPr lvl="1"/>
            <a:r>
              <a:rPr lang="en-US" dirty="0" smtClean="0"/>
              <a:t>Recognize the difference between feeling, talking, and acting</a:t>
            </a:r>
          </a:p>
          <a:p>
            <a:pPr lvl="1"/>
            <a:r>
              <a:rPr lang="en-US" dirty="0" smtClean="0"/>
              <a:t>Expand your emotional vocabulary</a:t>
            </a:r>
          </a:p>
          <a:p>
            <a:pPr lvl="2"/>
            <a:r>
              <a:rPr lang="en-US" dirty="0" smtClean="0"/>
              <a:t>Express feelings by:</a:t>
            </a:r>
          </a:p>
          <a:p>
            <a:pPr lvl="3"/>
            <a:r>
              <a:rPr lang="en-US" dirty="0" smtClean="0"/>
              <a:t>Using single words</a:t>
            </a:r>
          </a:p>
          <a:p>
            <a:pPr lvl="3"/>
            <a:r>
              <a:rPr lang="en-US" dirty="0" smtClean="0"/>
              <a:t>Describing what’s happening to you</a:t>
            </a:r>
          </a:p>
          <a:p>
            <a:pPr lvl="3"/>
            <a:r>
              <a:rPr lang="en-US" dirty="0" smtClean="0"/>
              <a:t>Describing what you’d like to do</a:t>
            </a:r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Expressing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Guidelines for expressing </a:t>
            </a:r>
            <a:r>
              <a:rPr lang="en-US" dirty="0" smtClean="0"/>
              <a:t>emotions</a:t>
            </a:r>
            <a:r>
              <a:rPr lang="en-US" dirty="0"/>
              <a:t> </a:t>
            </a:r>
            <a:r>
              <a:rPr lang="en-US" dirty="0" smtClean="0"/>
              <a:t>(continued):</a:t>
            </a:r>
          </a:p>
          <a:p>
            <a:pPr lvl="1"/>
            <a:r>
              <a:rPr lang="en-US" dirty="0" smtClean="0"/>
              <a:t>Share multiple feelings</a:t>
            </a:r>
          </a:p>
          <a:p>
            <a:pPr lvl="1"/>
            <a:r>
              <a:rPr lang="en-US" dirty="0" smtClean="0"/>
              <a:t>Consider when and where to express your feelings</a:t>
            </a:r>
          </a:p>
          <a:p>
            <a:pPr lvl="1"/>
            <a:r>
              <a:rPr lang="en-US" dirty="0" smtClean="0"/>
              <a:t>Accept responsibility for your feelings</a:t>
            </a:r>
          </a:p>
          <a:p>
            <a:pPr lvl="1"/>
            <a:r>
              <a:rPr lang="en-US" dirty="0" smtClean="0"/>
              <a:t>Be mindful of the communication channel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Facilitative emotions versus debilitative emotions</a:t>
            </a:r>
          </a:p>
          <a:p>
            <a:pPr lvl="1"/>
            <a:r>
              <a:rPr lang="en-US" dirty="0" smtClean="0"/>
              <a:t>Difference in intensity</a:t>
            </a:r>
          </a:p>
          <a:p>
            <a:pPr lvl="1"/>
            <a:r>
              <a:rPr lang="en-US" dirty="0" smtClean="0"/>
              <a:t>Difference in duration</a:t>
            </a:r>
          </a:p>
          <a:p>
            <a:pPr lvl="2"/>
            <a:r>
              <a:rPr lang="en-US" dirty="0" smtClean="0"/>
              <a:t>Rumination </a:t>
            </a:r>
          </a:p>
          <a:p>
            <a:pPr lvl="2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 of debilitative </a:t>
            </a:r>
            <a:r>
              <a:rPr lang="en-US" dirty="0" smtClean="0"/>
              <a:t>emotions</a:t>
            </a:r>
          </a:p>
          <a:p>
            <a:pPr lvl="1"/>
            <a:r>
              <a:rPr lang="en-US" dirty="0" smtClean="0"/>
              <a:t>Physiology</a:t>
            </a:r>
          </a:p>
          <a:p>
            <a:pPr lvl="1"/>
            <a:r>
              <a:rPr lang="en-US" dirty="0" smtClean="0"/>
              <a:t>Emotional memory</a:t>
            </a:r>
          </a:p>
          <a:p>
            <a:pPr lvl="1"/>
            <a:r>
              <a:rPr lang="en-US" dirty="0" smtClean="0"/>
              <a:t>Self-talk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Irrational thinking and debilitative emotions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fallacy of perfection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fallacy of approval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fallacy of </a:t>
            </a:r>
            <a:r>
              <a:rPr lang="en-US" dirty="0" err="1" smtClean="0"/>
              <a:t>shoulds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fallacy of overgeneralization</a:t>
            </a:r>
          </a:p>
        </p:txBody>
      </p:sp>
      <p:sp>
        <p:nvSpPr>
          <p:cNvPr id="4" name="Footer Placeholder 4"/>
          <p:cNvSpPr>
            <a:spLocks noGrp="1"/>
          </p:cNvSpPr>
          <p:nvPr/>
        </p:nvSpPr>
        <p:spPr>
          <a:xfrm>
            <a:off x="3878180" y="6311900"/>
            <a:ext cx="5554578" cy="419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Cengage Learning. </a:t>
            </a:r>
            <a:r>
              <a:rPr lang="en-US" i="1" dirty="0" smtClean="0"/>
              <a:t>Looking Out, Looking In</a:t>
            </a:r>
            <a:r>
              <a:rPr lang="en-US" dirty="0" smtClean="0"/>
              <a:t>, 15th Edition © 2016.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l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ler" id="{C9682E84-D57E-411A-913C-5993418F1CDF}" vid="{836EACC0-EF8F-4F37-9A13-9BAF56F968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Adler</Template>
  <TotalTime>220</TotalTime>
  <Words>497</Words>
  <Application>Microsoft Office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Adler</vt:lpstr>
      <vt:lpstr>Chapter Five</vt:lpstr>
      <vt:lpstr>Emotions: Feeling, Thinking, and Communicating</vt:lpstr>
      <vt:lpstr>What Are Emotions?</vt:lpstr>
      <vt:lpstr>Influences on Emotional Expression</vt:lpstr>
      <vt:lpstr>Guidelines for Expressing Emotions</vt:lpstr>
      <vt:lpstr>Guidelines for Expressing Emotions</vt:lpstr>
      <vt:lpstr>Managing Emotions</vt:lpstr>
      <vt:lpstr>Managing Emotions</vt:lpstr>
      <vt:lpstr>Managing Emotions</vt:lpstr>
      <vt:lpstr>Managing Emotions</vt:lpstr>
      <vt:lpstr>Managing Emotions</vt:lpstr>
      <vt:lpstr>Managing Emotions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Dionne</dc:creator>
  <cp:lastModifiedBy>Kiwak, Karolina</cp:lastModifiedBy>
  <cp:revision>8</cp:revision>
  <dcterms:created xsi:type="dcterms:W3CDTF">2015-10-06T00:37:55Z</dcterms:created>
  <dcterms:modified xsi:type="dcterms:W3CDTF">2015-11-11T18:06:21Z</dcterms:modified>
</cp:coreProperties>
</file>