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74" r:id="rId3"/>
    <p:sldId id="273" r:id="rId4"/>
    <p:sldId id="272"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BF1779-6BC2-4D48-9223-567B49B1AD77}">
          <p14:sldIdLst>
            <p14:sldId id="256"/>
            <p14:sldId id="274"/>
            <p14:sldId id="273"/>
            <p14:sldId id="272"/>
            <p14:sldId id="260"/>
            <p14:sldId id="261"/>
            <p14:sldId id="262"/>
            <p14:sldId id="263"/>
            <p14:sldId id="264"/>
            <p14:sldId id="265"/>
            <p14:sldId id="266"/>
            <p14:sldId id="267"/>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16C"/>
    <a:srgbClr val="144D9A"/>
    <a:srgbClr val="D54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9" autoAdjust="0"/>
    <p:restoredTop sz="94632" autoAdjust="0"/>
  </p:normalViewPr>
  <p:slideViewPr>
    <p:cSldViewPr snapToGrid="0">
      <p:cViewPr varScale="1">
        <p:scale>
          <a:sx n="61" d="100"/>
          <a:sy n="61" d="100"/>
        </p:scale>
        <p:origin x="72" y="2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4C24-4BE7-4C41-9E11-B7D317DCB179}" type="datetimeFigureOut">
              <a:rPr lang="en-US" smtClean="0"/>
              <a:t>11/11/2015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670ED-4022-4A41-8276-0D5A540C0936}" type="slidenum">
              <a:rPr lang="en-US" smtClean="0"/>
              <a:t>‹#›</a:t>
            </a:fld>
            <a:endParaRPr lang="en-US"/>
          </a:p>
        </p:txBody>
      </p:sp>
    </p:spTree>
    <p:extLst>
      <p:ext uri="{BB962C8B-B14F-4D97-AF65-F5344CB8AC3E}">
        <p14:creationId xmlns:p14="http://schemas.microsoft.com/office/powerpoint/2010/main" val="3582058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6670ED-4022-4A41-8276-0D5A540C0936}" type="slidenum">
              <a:rPr lang="en-US" smtClean="0"/>
              <a:t>1</a:t>
            </a:fld>
            <a:endParaRPr lang="en-US"/>
          </a:p>
        </p:txBody>
      </p:sp>
    </p:spTree>
    <p:extLst>
      <p:ext uri="{BB962C8B-B14F-4D97-AF65-F5344CB8AC3E}">
        <p14:creationId xmlns:p14="http://schemas.microsoft.com/office/powerpoint/2010/main" val="373868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8758" y="2495550"/>
            <a:ext cx="7499684" cy="2387600"/>
          </a:xfrm>
          <a:solidFill>
            <a:schemeClr val="bg1">
              <a:alpha val="31000"/>
            </a:schemeClr>
          </a:solidFill>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88758" y="5065713"/>
            <a:ext cx="7499684" cy="1655762"/>
          </a:xfrm>
          <a:solidFill>
            <a:schemeClr val="bg1">
              <a:alpha val="31000"/>
            </a:schemeClr>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76009ECB-8309-4900-A972-FD6C5B22BF73}" type="slidenum">
              <a:rPr lang="en-US" smtClean="0"/>
              <a:t>‹#›</a:t>
            </a:fld>
            <a:endParaRPr lang="en-US"/>
          </a:p>
        </p:txBody>
      </p:sp>
      <p:sp>
        <p:nvSpPr>
          <p:cNvPr id="5" name="Footer Placeholder 4"/>
          <p:cNvSpPr>
            <a:spLocks noGrp="1"/>
          </p:cNvSpPr>
          <p:nvPr>
            <p:ph type="ftr" sz="quarter" idx="11"/>
          </p:nvPr>
        </p:nvSpPr>
        <p:spPr>
          <a:xfrm>
            <a:off x="2233864" y="6438482"/>
            <a:ext cx="5554578" cy="419518"/>
          </a:xfrm>
        </p:spPr>
        <p:txBody>
          <a:bodyPr/>
          <a:lstStyle>
            <a:lvl1pPr>
              <a:defRPr>
                <a:solidFill>
                  <a:schemeClr val="bg1"/>
                </a:solidFill>
              </a:defRPr>
            </a:lvl1p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112292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Cengage Learning. Looking Out, Looking In, 15th Edition © 2016. All rights reserved.</a:t>
            </a:r>
            <a:endParaRPr lang="en-US"/>
          </a:p>
        </p:txBody>
      </p:sp>
      <p:sp>
        <p:nvSpPr>
          <p:cNvPr id="6" name="Slide Number Placeholder 5"/>
          <p:cNvSpPr>
            <a:spLocks noGrp="1"/>
          </p:cNvSpPr>
          <p:nvPr>
            <p:ph type="sldNum" sz="quarter" idx="12"/>
          </p:nvPr>
        </p:nvSpPr>
        <p:spPr/>
        <p:txBody>
          <a:bodyPr/>
          <a:lstStyle/>
          <a:p>
            <a:fld id="{76009ECB-8309-4900-A972-FD6C5B22BF73}" type="slidenum">
              <a:rPr lang="en-US" smtClean="0"/>
              <a:t>‹#›</a:t>
            </a:fld>
            <a:endParaRPr lang="en-US"/>
          </a:p>
        </p:txBody>
      </p:sp>
    </p:spTree>
    <p:extLst>
      <p:ext uri="{BB962C8B-B14F-4D97-AF65-F5344CB8AC3E}">
        <p14:creationId xmlns:p14="http://schemas.microsoft.com/office/powerpoint/2010/main" val="428607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Cengage Learning. Looking Out, Looking In, 15th Edition © 2016. All rights reserved.</a:t>
            </a:r>
            <a:endParaRPr lang="en-US"/>
          </a:p>
        </p:txBody>
      </p:sp>
      <p:sp>
        <p:nvSpPr>
          <p:cNvPr id="6" name="Slide Number Placeholder 5"/>
          <p:cNvSpPr>
            <a:spLocks noGrp="1"/>
          </p:cNvSpPr>
          <p:nvPr>
            <p:ph type="sldNum" sz="quarter" idx="12"/>
          </p:nvPr>
        </p:nvSpPr>
        <p:spPr/>
        <p:txBody>
          <a:bodyPr/>
          <a:lstStyle/>
          <a:p>
            <a:fld id="{76009ECB-8309-4900-A972-FD6C5B22BF73}" type="slidenum">
              <a:rPr lang="en-US" smtClean="0"/>
              <a:t>‹#›</a:t>
            </a:fld>
            <a:endParaRPr lang="en-US"/>
          </a:p>
        </p:txBody>
      </p:sp>
    </p:spTree>
    <p:extLst>
      <p:ext uri="{BB962C8B-B14F-4D97-AF65-F5344CB8AC3E}">
        <p14:creationId xmlns:p14="http://schemas.microsoft.com/office/powerpoint/2010/main" val="205760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CE16C"/>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1609" b="11165"/>
          <a:stretch/>
        </p:blipFill>
        <p:spPr>
          <a:xfrm>
            <a:off x="9432758" y="199315"/>
            <a:ext cx="2759242" cy="66586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825625"/>
          </a:xfrm>
          <a:prstGeom prst="rect">
            <a:avLst/>
          </a:prstGeom>
        </p:spPr>
      </p:pic>
      <p:sp>
        <p:nvSpPr>
          <p:cNvPr id="2" name="Title 1"/>
          <p:cNvSpPr>
            <a:spLocks noGrp="1"/>
          </p:cNvSpPr>
          <p:nvPr>
            <p:ph type="title"/>
          </p:nvPr>
        </p:nvSpPr>
        <p:spPr>
          <a:noFill/>
        </p:spPr>
        <p:txBody>
          <a:bodyPr>
            <a:normAutofit/>
          </a:bodyPr>
          <a:lstStyle>
            <a:lvl1pPr>
              <a:defRPr sz="6000" b="1">
                <a:solidFill>
                  <a:srgbClr val="FCE16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825625"/>
            <a:ext cx="8594558" cy="4351338"/>
          </a:xfrm>
          <a:solidFill>
            <a:schemeClr val="bg1"/>
          </a:solidFill>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038600" y="6356350"/>
            <a:ext cx="5394158" cy="365125"/>
          </a:xfrm>
        </p:spPr>
        <p:txBody>
          <a:bodyPr/>
          <a:lstStyle>
            <a:lvl1pPr>
              <a:defRPr>
                <a:solidFill>
                  <a:schemeClr val="tx1"/>
                </a:solidFill>
              </a:defRPr>
            </a:lvl1pPr>
          </a:lstStyle>
          <a:p>
            <a:r>
              <a:rPr lang="en-US" dirty="0" smtClean="0"/>
              <a:t>Cengage Learning. </a:t>
            </a:r>
            <a:r>
              <a:rPr lang="en-US" i="1" dirty="0" smtClean="0"/>
              <a:t>Looking Out, Looking In</a:t>
            </a:r>
            <a:r>
              <a:rPr lang="en-US" dirty="0" smtClean="0"/>
              <a:t>, 15th Edition © 2016. All rights reserved.</a:t>
            </a:r>
            <a:endParaRPr lang="en-US" dirty="0"/>
          </a:p>
        </p:txBody>
      </p:sp>
      <p:sp>
        <p:nvSpPr>
          <p:cNvPr id="6" name="Slide Number Placeholder 5"/>
          <p:cNvSpPr>
            <a:spLocks noGrp="1"/>
          </p:cNvSpPr>
          <p:nvPr>
            <p:ph type="sldNum" sz="quarter" idx="12"/>
          </p:nvPr>
        </p:nvSpPr>
        <p:spPr/>
        <p:txBody>
          <a:bodyPr/>
          <a:lstStyle/>
          <a:p>
            <a:fld id="{76009ECB-8309-4900-A972-FD6C5B22BF73}" type="slidenum">
              <a:rPr lang="en-US" smtClean="0"/>
              <a:t>‹#›</a:t>
            </a:fld>
            <a:endParaRPr lang="en-US"/>
          </a:p>
        </p:txBody>
      </p:sp>
    </p:spTree>
    <p:extLst>
      <p:ext uri="{BB962C8B-B14F-4D97-AF65-F5344CB8AC3E}">
        <p14:creationId xmlns:p14="http://schemas.microsoft.com/office/powerpoint/2010/main" val="211098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Cengage Learning. Looking Out, Looking In, 15th Edition © 2016. All rights reserved.</a:t>
            </a:r>
            <a:endParaRPr lang="en-US"/>
          </a:p>
        </p:txBody>
      </p:sp>
      <p:sp>
        <p:nvSpPr>
          <p:cNvPr id="6" name="Slide Number Placeholder 5"/>
          <p:cNvSpPr>
            <a:spLocks noGrp="1"/>
          </p:cNvSpPr>
          <p:nvPr>
            <p:ph type="sldNum" sz="quarter" idx="12"/>
          </p:nvPr>
        </p:nvSpPr>
        <p:spPr/>
        <p:txBody>
          <a:bodyPr/>
          <a:lstStyle/>
          <a:p>
            <a:fld id="{76009ECB-8309-4900-A972-FD6C5B22BF73}" type="slidenum">
              <a:rPr lang="en-US" smtClean="0"/>
              <a:t>‹#›</a:t>
            </a:fld>
            <a:endParaRPr lang="en-US"/>
          </a:p>
        </p:txBody>
      </p:sp>
    </p:spTree>
    <p:extLst>
      <p:ext uri="{BB962C8B-B14F-4D97-AF65-F5344CB8AC3E}">
        <p14:creationId xmlns:p14="http://schemas.microsoft.com/office/powerpoint/2010/main" val="338322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Cengage Learning. Looking Out, Looking In, 15th Edition © 2016. All rights reserved.</a:t>
            </a:r>
            <a:endParaRPr lang="en-US"/>
          </a:p>
        </p:txBody>
      </p:sp>
      <p:sp>
        <p:nvSpPr>
          <p:cNvPr id="7" name="Slide Number Placeholder 6"/>
          <p:cNvSpPr>
            <a:spLocks noGrp="1"/>
          </p:cNvSpPr>
          <p:nvPr>
            <p:ph type="sldNum" sz="quarter" idx="12"/>
          </p:nvPr>
        </p:nvSpPr>
        <p:spPr/>
        <p:txBody>
          <a:bodyPr/>
          <a:lstStyle/>
          <a:p>
            <a:fld id="{76009ECB-8309-4900-A972-FD6C5B22BF73}" type="slidenum">
              <a:rPr lang="en-US" smtClean="0"/>
              <a:t>‹#›</a:t>
            </a:fld>
            <a:endParaRPr lang="en-US"/>
          </a:p>
        </p:txBody>
      </p:sp>
    </p:spTree>
    <p:extLst>
      <p:ext uri="{BB962C8B-B14F-4D97-AF65-F5344CB8AC3E}">
        <p14:creationId xmlns:p14="http://schemas.microsoft.com/office/powerpoint/2010/main" val="297613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Cengage Learning. Looking Out, Looking In, 15th Edition © 2016. All rights reserved.</a:t>
            </a:r>
            <a:endParaRPr lang="en-US"/>
          </a:p>
        </p:txBody>
      </p:sp>
      <p:sp>
        <p:nvSpPr>
          <p:cNvPr id="9" name="Slide Number Placeholder 8"/>
          <p:cNvSpPr>
            <a:spLocks noGrp="1"/>
          </p:cNvSpPr>
          <p:nvPr>
            <p:ph type="sldNum" sz="quarter" idx="12"/>
          </p:nvPr>
        </p:nvSpPr>
        <p:spPr/>
        <p:txBody>
          <a:bodyPr/>
          <a:lstStyle/>
          <a:p>
            <a:fld id="{76009ECB-8309-4900-A972-FD6C5B22BF73}" type="slidenum">
              <a:rPr lang="en-US" smtClean="0"/>
              <a:t>‹#›</a:t>
            </a:fld>
            <a:endParaRPr lang="en-US"/>
          </a:p>
        </p:txBody>
      </p:sp>
    </p:spTree>
    <p:extLst>
      <p:ext uri="{BB962C8B-B14F-4D97-AF65-F5344CB8AC3E}">
        <p14:creationId xmlns:p14="http://schemas.microsoft.com/office/powerpoint/2010/main" val="356641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Cengage Learning. Looking Out, Looking In, 15th Edition © 2016. All rights reserved.</a:t>
            </a:r>
            <a:endParaRPr lang="en-US"/>
          </a:p>
        </p:txBody>
      </p:sp>
      <p:sp>
        <p:nvSpPr>
          <p:cNvPr id="5" name="Slide Number Placeholder 4"/>
          <p:cNvSpPr>
            <a:spLocks noGrp="1"/>
          </p:cNvSpPr>
          <p:nvPr>
            <p:ph type="sldNum" sz="quarter" idx="12"/>
          </p:nvPr>
        </p:nvSpPr>
        <p:spPr/>
        <p:txBody>
          <a:bodyPr/>
          <a:lstStyle/>
          <a:p>
            <a:fld id="{76009ECB-8309-4900-A972-FD6C5B22BF73}" type="slidenum">
              <a:rPr lang="en-US" smtClean="0"/>
              <a:t>‹#›</a:t>
            </a:fld>
            <a:endParaRPr lang="en-US"/>
          </a:p>
        </p:txBody>
      </p:sp>
    </p:spTree>
    <p:extLst>
      <p:ext uri="{BB962C8B-B14F-4D97-AF65-F5344CB8AC3E}">
        <p14:creationId xmlns:p14="http://schemas.microsoft.com/office/powerpoint/2010/main" val="87644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Cengage Learning. Looking Out, Looking In, 15th Edition © 2016. All rights reserved.</a:t>
            </a:r>
            <a:endParaRPr lang="en-US"/>
          </a:p>
        </p:txBody>
      </p:sp>
      <p:sp>
        <p:nvSpPr>
          <p:cNvPr id="4" name="Slide Number Placeholder 3"/>
          <p:cNvSpPr>
            <a:spLocks noGrp="1"/>
          </p:cNvSpPr>
          <p:nvPr>
            <p:ph type="sldNum" sz="quarter" idx="12"/>
          </p:nvPr>
        </p:nvSpPr>
        <p:spPr/>
        <p:txBody>
          <a:bodyPr/>
          <a:lstStyle/>
          <a:p>
            <a:fld id="{76009ECB-8309-4900-A972-FD6C5B22BF73}" type="slidenum">
              <a:rPr lang="en-US" smtClean="0"/>
              <a:t>‹#›</a:t>
            </a:fld>
            <a:endParaRPr lang="en-US"/>
          </a:p>
        </p:txBody>
      </p:sp>
    </p:spTree>
    <p:extLst>
      <p:ext uri="{BB962C8B-B14F-4D97-AF65-F5344CB8AC3E}">
        <p14:creationId xmlns:p14="http://schemas.microsoft.com/office/powerpoint/2010/main" val="152593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Cengage Learning. Looking Out, Looking In, 15th Edition © 2016. All rights reserved.</a:t>
            </a:r>
            <a:endParaRPr lang="en-US"/>
          </a:p>
        </p:txBody>
      </p:sp>
      <p:sp>
        <p:nvSpPr>
          <p:cNvPr id="7" name="Slide Number Placeholder 6"/>
          <p:cNvSpPr>
            <a:spLocks noGrp="1"/>
          </p:cNvSpPr>
          <p:nvPr>
            <p:ph type="sldNum" sz="quarter" idx="12"/>
          </p:nvPr>
        </p:nvSpPr>
        <p:spPr/>
        <p:txBody>
          <a:bodyPr/>
          <a:lstStyle/>
          <a:p>
            <a:fld id="{76009ECB-8309-4900-A972-FD6C5B22BF73}" type="slidenum">
              <a:rPr lang="en-US" smtClean="0"/>
              <a:t>‹#›</a:t>
            </a:fld>
            <a:endParaRPr lang="en-US"/>
          </a:p>
        </p:txBody>
      </p:sp>
    </p:spTree>
    <p:extLst>
      <p:ext uri="{BB962C8B-B14F-4D97-AF65-F5344CB8AC3E}">
        <p14:creationId xmlns:p14="http://schemas.microsoft.com/office/powerpoint/2010/main" val="240156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Cengage Learning. Looking Out, Looking In, 15th Edition © 2016. All rights reserved.</a:t>
            </a:r>
            <a:endParaRPr lang="en-US"/>
          </a:p>
        </p:txBody>
      </p:sp>
      <p:sp>
        <p:nvSpPr>
          <p:cNvPr id="7" name="Slide Number Placeholder 6"/>
          <p:cNvSpPr>
            <a:spLocks noGrp="1"/>
          </p:cNvSpPr>
          <p:nvPr>
            <p:ph type="sldNum" sz="quarter" idx="12"/>
          </p:nvPr>
        </p:nvSpPr>
        <p:spPr/>
        <p:txBody>
          <a:bodyPr/>
          <a:lstStyle/>
          <a:p>
            <a:fld id="{76009ECB-8309-4900-A972-FD6C5B22BF73}" type="slidenum">
              <a:rPr lang="en-US" smtClean="0"/>
              <a:t>‹#›</a:t>
            </a:fld>
            <a:endParaRPr lang="en-US"/>
          </a:p>
        </p:txBody>
      </p:sp>
    </p:spTree>
    <p:extLst>
      <p:ext uri="{BB962C8B-B14F-4D97-AF65-F5344CB8AC3E}">
        <p14:creationId xmlns:p14="http://schemas.microsoft.com/office/powerpoint/2010/main" val="284888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Cengage Learning. Looking Out, Looking In, 15th Edition © 2016. All rights reserved.</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09ECB-8309-4900-A972-FD6C5B22BF73}" type="slidenum">
              <a:rPr lang="en-US" smtClean="0"/>
              <a:t>‹#›</a:t>
            </a:fld>
            <a:endParaRPr lang="en-US"/>
          </a:p>
        </p:txBody>
      </p:sp>
    </p:spTree>
    <p:extLst>
      <p:ext uri="{BB962C8B-B14F-4D97-AF65-F5344CB8AC3E}">
        <p14:creationId xmlns:p14="http://schemas.microsoft.com/office/powerpoint/2010/main" val="17512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759" y="2671009"/>
            <a:ext cx="7499684" cy="1560847"/>
          </a:xfrm>
        </p:spPr>
        <p:txBody>
          <a:bodyPr>
            <a:noAutofit/>
          </a:bodyPr>
          <a:lstStyle/>
          <a:p>
            <a:r>
              <a:rPr lang="en-US" sz="8000" b="1" dirty="0" smtClean="0">
                <a:cs typeface="Aharoni" panose="02010803020104030203" pitchFamily="2" charset="-79"/>
              </a:rPr>
              <a:t>Chapter One</a:t>
            </a:r>
            <a:endParaRPr lang="en-US" sz="8000" b="1" dirty="0">
              <a:cs typeface="Aharoni" panose="02010803020104030203" pitchFamily="2" charset="-79"/>
            </a:endParaRPr>
          </a:p>
        </p:txBody>
      </p:sp>
      <p:sp>
        <p:nvSpPr>
          <p:cNvPr id="3" name="Subtitle 2"/>
          <p:cNvSpPr>
            <a:spLocks noGrp="1"/>
          </p:cNvSpPr>
          <p:nvPr>
            <p:ph type="subTitle" idx="1"/>
          </p:nvPr>
        </p:nvSpPr>
        <p:spPr>
          <a:xfrm>
            <a:off x="288758" y="4450013"/>
            <a:ext cx="7499684" cy="1655762"/>
          </a:xfrm>
        </p:spPr>
        <p:txBody>
          <a:bodyPr>
            <a:normAutofit fontScale="92500"/>
          </a:bodyPr>
          <a:lstStyle/>
          <a:p>
            <a:r>
              <a:rPr lang="en-US" sz="4800" dirty="0" smtClean="0"/>
              <a:t>A First Look at </a:t>
            </a:r>
          </a:p>
          <a:p>
            <a:r>
              <a:rPr lang="en-US" sz="4800" dirty="0" smtClean="0"/>
              <a:t>Interpersonal Communication</a:t>
            </a:r>
            <a:endParaRPr lang="en-US" sz="4800" dirty="0"/>
          </a:p>
        </p:txBody>
      </p:sp>
      <p:sp>
        <p:nvSpPr>
          <p:cNvPr id="4" name="TextBox 3"/>
          <p:cNvSpPr txBox="1"/>
          <p:nvPr/>
        </p:nvSpPr>
        <p:spPr>
          <a:xfrm>
            <a:off x="577515" y="392106"/>
            <a:ext cx="10947228" cy="1446550"/>
          </a:xfrm>
          <a:prstGeom prst="rect">
            <a:avLst/>
          </a:prstGeom>
          <a:noFill/>
        </p:spPr>
        <p:txBody>
          <a:bodyPr wrap="none" rtlCol="0">
            <a:spAutoFit/>
          </a:bodyPr>
          <a:lstStyle/>
          <a:p>
            <a:r>
              <a:rPr lang="en-US" sz="8800" dirty="0" smtClean="0">
                <a:solidFill>
                  <a:srgbClr val="FCE16C"/>
                </a:solidFill>
              </a:rPr>
              <a:t>Looking Out, Looking In</a:t>
            </a:r>
            <a:endParaRPr lang="en-US" sz="8800" dirty="0">
              <a:solidFill>
                <a:srgbClr val="FCE16C"/>
              </a:solidFill>
            </a:endParaRPr>
          </a:p>
        </p:txBody>
      </p:sp>
      <p:sp>
        <p:nvSpPr>
          <p:cNvPr id="5" name="Footer Placeholder 4"/>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2989275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Communication Principles </a:t>
            </a:r>
            <a:br>
              <a:rPr lang="en-US" dirty="0" smtClean="0"/>
            </a:br>
            <a:r>
              <a:rPr lang="en-US" dirty="0" smtClean="0"/>
              <a:t>and Misconceptions</a:t>
            </a:r>
            <a:endParaRPr lang="en-US" dirty="0"/>
          </a:p>
        </p:txBody>
      </p:sp>
      <p:sp>
        <p:nvSpPr>
          <p:cNvPr id="3" name="Content Placeholder 2"/>
          <p:cNvSpPr>
            <a:spLocks noGrp="1"/>
          </p:cNvSpPr>
          <p:nvPr>
            <p:ph idx="1"/>
          </p:nvPr>
        </p:nvSpPr>
        <p:spPr/>
        <p:txBody>
          <a:bodyPr/>
          <a:lstStyle/>
          <a:p>
            <a:r>
              <a:rPr lang="en-US" altLang="en-US" dirty="0" smtClean="0"/>
              <a:t>Communication principles (continued)</a:t>
            </a:r>
          </a:p>
          <a:p>
            <a:pPr lvl="1"/>
            <a:r>
              <a:rPr lang="en-US" altLang="en-US" dirty="0" smtClean="0"/>
              <a:t>Communication is irreversible</a:t>
            </a:r>
          </a:p>
          <a:p>
            <a:pPr lvl="1"/>
            <a:r>
              <a:rPr lang="en-US" altLang="en-US" dirty="0" smtClean="0"/>
              <a:t>Communication has a content and relational dimension</a:t>
            </a:r>
          </a:p>
          <a:p>
            <a:pPr lvl="2"/>
            <a:r>
              <a:rPr lang="en-US" altLang="en-US" dirty="0" smtClean="0"/>
              <a:t>Content</a:t>
            </a:r>
          </a:p>
          <a:p>
            <a:pPr lvl="3"/>
            <a:r>
              <a:rPr lang="en-US" altLang="en-US" dirty="0" smtClean="0"/>
              <a:t>Information explicitly discussed</a:t>
            </a:r>
          </a:p>
          <a:p>
            <a:pPr lvl="2"/>
            <a:r>
              <a:rPr lang="en-US" altLang="en-US" dirty="0" smtClean="0"/>
              <a:t>Relational</a:t>
            </a:r>
          </a:p>
          <a:p>
            <a:pPr lvl="3"/>
            <a:r>
              <a:rPr lang="en-US" altLang="en-US" dirty="0" smtClean="0"/>
              <a:t>Expresses how you feel</a:t>
            </a:r>
          </a:p>
          <a:p>
            <a:endParaRPr lang="en-US" dirty="0"/>
          </a:p>
        </p:txBody>
      </p:sp>
      <p:sp>
        <p:nvSpPr>
          <p:cNvPr id="4" name="Footer Placeholder 3"/>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2383211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Communication Principles </a:t>
            </a:r>
            <a:br>
              <a:rPr lang="en-US" dirty="0" smtClean="0"/>
            </a:br>
            <a:r>
              <a:rPr lang="en-US" dirty="0" smtClean="0"/>
              <a:t>and Misconceptions</a:t>
            </a:r>
            <a:endParaRPr lang="en-US" dirty="0"/>
          </a:p>
        </p:txBody>
      </p:sp>
      <p:sp>
        <p:nvSpPr>
          <p:cNvPr id="3" name="Content Placeholder 2"/>
          <p:cNvSpPr>
            <a:spLocks noGrp="1"/>
          </p:cNvSpPr>
          <p:nvPr>
            <p:ph idx="1"/>
          </p:nvPr>
        </p:nvSpPr>
        <p:spPr/>
        <p:txBody>
          <a:bodyPr/>
          <a:lstStyle/>
          <a:p>
            <a:r>
              <a:rPr lang="en-US" altLang="en-US" dirty="0" smtClean="0"/>
              <a:t>Communication misconceptions</a:t>
            </a:r>
          </a:p>
          <a:p>
            <a:pPr lvl="1"/>
            <a:r>
              <a:rPr lang="en-US" altLang="en-US" dirty="0" smtClean="0"/>
              <a:t>More communication is not always better</a:t>
            </a:r>
          </a:p>
          <a:p>
            <a:pPr lvl="1"/>
            <a:r>
              <a:rPr lang="en-US" altLang="en-US" dirty="0" smtClean="0"/>
              <a:t>Meanings are not in the words</a:t>
            </a:r>
          </a:p>
          <a:p>
            <a:pPr lvl="1"/>
            <a:r>
              <a:rPr lang="en-US" altLang="en-US" dirty="0" smtClean="0"/>
              <a:t>Successful communication doesn’t always involve shared understanding</a:t>
            </a:r>
          </a:p>
          <a:p>
            <a:pPr lvl="1"/>
            <a:r>
              <a:rPr lang="en-US" altLang="en-US" dirty="0" smtClean="0"/>
              <a:t>Communication will not solve all problems</a:t>
            </a:r>
          </a:p>
          <a:p>
            <a:endParaRPr lang="en-US" dirty="0"/>
          </a:p>
        </p:txBody>
      </p:sp>
      <p:sp>
        <p:nvSpPr>
          <p:cNvPr id="5" name="Footer Placeholder 4"/>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807803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Makes an Effective Communicator?</a:t>
            </a:r>
            <a:endParaRPr lang="en-US" dirty="0"/>
          </a:p>
        </p:txBody>
      </p:sp>
      <p:sp>
        <p:nvSpPr>
          <p:cNvPr id="3" name="Content Placeholder 2"/>
          <p:cNvSpPr>
            <a:spLocks noGrp="1"/>
          </p:cNvSpPr>
          <p:nvPr>
            <p:ph idx="1"/>
          </p:nvPr>
        </p:nvSpPr>
        <p:spPr/>
        <p:txBody>
          <a:bodyPr/>
          <a:lstStyle/>
          <a:p>
            <a:r>
              <a:rPr lang="en-US" altLang="en-US" dirty="0" smtClean="0"/>
              <a:t>Communication competence: communicating both effectively and appropriately</a:t>
            </a:r>
          </a:p>
          <a:p>
            <a:pPr lvl="7"/>
            <a:endParaRPr lang="en-US" altLang="en-US" dirty="0" smtClean="0"/>
          </a:p>
          <a:p>
            <a:pPr lvl="1"/>
            <a:r>
              <a:rPr lang="en-US" altLang="en-US" dirty="0" smtClean="0"/>
              <a:t>There is no ideal way to communicate</a:t>
            </a:r>
          </a:p>
          <a:p>
            <a:pPr lvl="2"/>
            <a:r>
              <a:rPr lang="en-US" altLang="en-US" dirty="0" smtClean="0"/>
              <a:t>A variety of communication styles can be effective</a:t>
            </a:r>
          </a:p>
          <a:p>
            <a:pPr lvl="2"/>
            <a:r>
              <a:rPr lang="en-US" altLang="en-US" dirty="0" smtClean="0"/>
              <a:t>You can always learn new styles of communication</a:t>
            </a:r>
          </a:p>
          <a:p>
            <a:pPr lvl="1"/>
            <a:r>
              <a:rPr lang="en-US" altLang="en-US" dirty="0" smtClean="0"/>
              <a:t>Competence is situational</a:t>
            </a:r>
          </a:p>
          <a:p>
            <a:pPr lvl="1"/>
            <a:r>
              <a:rPr lang="en-US" altLang="en-US" dirty="0" smtClean="0"/>
              <a:t>Competence can be learned</a:t>
            </a:r>
          </a:p>
        </p:txBody>
      </p:sp>
      <p:sp>
        <p:nvSpPr>
          <p:cNvPr id="4" name="Footer Placeholder 3"/>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48505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Makes an Effective Communicator?</a:t>
            </a:r>
            <a:endParaRPr lang="en-US" dirty="0"/>
          </a:p>
        </p:txBody>
      </p:sp>
      <p:sp>
        <p:nvSpPr>
          <p:cNvPr id="3" name="Content Placeholder 2"/>
          <p:cNvSpPr>
            <a:spLocks noGrp="1"/>
          </p:cNvSpPr>
          <p:nvPr>
            <p:ph idx="1"/>
          </p:nvPr>
        </p:nvSpPr>
        <p:spPr/>
        <p:txBody>
          <a:bodyPr/>
          <a:lstStyle/>
          <a:p>
            <a:r>
              <a:rPr lang="en-US" altLang="en-US" dirty="0" smtClean="0"/>
              <a:t>Competent communicator </a:t>
            </a:r>
            <a:r>
              <a:rPr lang="en-US" altLang="en-US" dirty="0"/>
              <a:t>c</a:t>
            </a:r>
            <a:r>
              <a:rPr lang="en-US" altLang="en-US" dirty="0" smtClean="0"/>
              <a:t>haracteristics</a:t>
            </a:r>
          </a:p>
          <a:p>
            <a:pPr lvl="1"/>
            <a:r>
              <a:rPr lang="en-US" altLang="en-US" dirty="0" smtClean="0"/>
              <a:t>A wide range of behaviors</a:t>
            </a:r>
          </a:p>
          <a:p>
            <a:pPr lvl="1"/>
            <a:r>
              <a:rPr lang="en-US" altLang="en-US" dirty="0" smtClean="0"/>
              <a:t>Ability to choose the most appropriate behavior</a:t>
            </a:r>
          </a:p>
          <a:p>
            <a:pPr lvl="1"/>
            <a:r>
              <a:rPr lang="en-US" altLang="en-US" dirty="0" smtClean="0"/>
              <a:t>Skill at performing behaviors</a:t>
            </a:r>
          </a:p>
          <a:p>
            <a:pPr lvl="1"/>
            <a:r>
              <a:rPr lang="en-US" altLang="en-US" dirty="0" smtClean="0"/>
              <a:t>Cognitive complexity</a:t>
            </a:r>
          </a:p>
          <a:p>
            <a:pPr lvl="1"/>
            <a:r>
              <a:rPr lang="en-US" altLang="en-US" dirty="0" smtClean="0"/>
              <a:t>Empathy</a:t>
            </a:r>
          </a:p>
          <a:p>
            <a:pPr lvl="1"/>
            <a:r>
              <a:rPr lang="en-US" altLang="en-US" dirty="0" smtClean="0"/>
              <a:t>Self-monitoring</a:t>
            </a:r>
          </a:p>
          <a:p>
            <a:pPr lvl="1"/>
            <a:r>
              <a:rPr lang="en-US" altLang="en-US" dirty="0" smtClean="0"/>
              <a:t>Commitment</a:t>
            </a:r>
          </a:p>
          <a:p>
            <a:endParaRPr lang="en-US" dirty="0"/>
          </a:p>
        </p:txBody>
      </p:sp>
      <p:sp>
        <p:nvSpPr>
          <p:cNvPr id="4" name="Footer Placeholder 3"/>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3066018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Makes an Effective Communicator?</a:t>
            </a:r>
            <a:endParaRPr lang="en-US" dirty="0"/>
          </a:p>
        </p:txBody>
      </p:sp>
      <p:sp>
        <p:nvSpPr>
          <p:cNvPr id="3" name="Content Placeholder 2"/>
          <p:cNvSpPr>
            <a:spLocks noGrp="1"/>
          </p:cNvSpPr>
          <p:nvPr>
            <p:ph idx="1"/>
          </p:nvPr>
        </p:nvSpPr>
        <p:spPr/>
        <p:txBody>
          <a:bodyPr/>
          <a:lstStyle/>
          <a:p>
            <a:r>
              <a:rPr lang="en-US" altLang="en-US" dirty="0" smtClean="0"/>
              <a:t>Competence in intercultural communication</a:t>
            </a:r>
          </a:p>
          <a:p>
            <a:pPr lvl="1"/>
            <a:r>
              <a:rPr lang="en-US" altLang="en-US" dirty="0" smtClean="0"/>
              <a:t>Co-cultures</a:t>
            </a:r>
          </a:p>
          <a:p>
            <a:pPr lvl="1"/>
            <a:r>
              <a:rPr lang="en-US" altLang="en-US" dirty="0" smtClean="0"/>
              <a:t>Know rules of specific culture</a:t>
            </a:r>
          </a:p>
          <a:p>
            <a:pPr lvl="2"/>
            <a:r>
              <a:rPr lang="en-US" altLang="en-US" dirty="0" smtClean="0"/>
              <a:t>Culture-general</a:t>
            </a:r>
          </a:p>
          <a:p>
            <a:pPr lvl="1"/>
            <a:r>
              <a:rPr lang="en-US" altLang="en-US" dirty="0" smtClean="0"/>
              <a:t>Motivation</a:t>
            </a:r>
          </a:p>
          <a:p>
            <a:pPr lvl="1"/>
            <a:r>
              <a:rPr lang="en-US" altLang="en-US" dirty="0" smtClean="0"/>
              <a:t>Tolerance for ambiguity</a:t>
            </a:r>
          </a:p>
          <a:p>
            <a:endParaRPr lang="en-US" dirty="0"/>
          </a:p>
        </p:txBody>
      </p:sp>
      <p:sp>
        <p:nvSpPr>
          <p:cNvPr id="4" name="Footer Placeholder 3"/>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1871640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Makes an Effective Communicator?</a:t>
            </a:r>
            <a:endParaRPr lang="en-US" dirty="0"/>
          </a:p>
        </p:txBody>
      </p:sp>
      <p:sp>
        <p:nvSpPr>
          <p:cNvPr id="3" name="Content Placeholder 2"/>
          <p:cNvSpPr>
            <a:spLocks noGrp="1"/>
          </p:cNvSpPr>
          <p:nvPr>
            <p:ph idx="1"/>
          </p:nvPr>
        </p:nvSpPr>
        <p:spPr/>
        <p:txBody>
          <a:bodyPr/>
          <a:lstStyle/>
          <a:p>
            <a:r>
              <a:rPr lang="en-US" altLang="en-US" dirty="0" smtClean="0"/>
              <a:t>Competence in intercultural communication (continued)</a:t>
            </a:r>
          </a:p>
          <a:p>
            <a:pPr lvl="1"/>
            <a:r>
              <a:rPr lang="en-US" altLang="en-US" dirty="0" smtClean="0"/>
              <a:t>Open-mindedness</a:t>
            </a:r>
          </a:p>
          <a:p>
            <a:pPr lvl="1"/>
            <a:r>
              <a:rPr lang="en-US" altLang="en-US" dirty="0" smtClean="0"/>
              <a:t>Knowledge and skill</a:t>
            </a:r>
          </a:p>
          <a:p>
            <a:pPr lvl="2"/>
            <a:r>
              <a:rPr lang="en-US" altLang="en-US" dirty="0" smtClean="0"/>
              <a:t>Mindfulness </a:t>
            </a:r>
          </a:p>
          <a:p>
            <a:pPr lvl="3"/>
            <a:r>
              <a:rPr lang="en-US" altLang="en-US" dirty="0" smtClean="0"/>
              <a:t>Passive observation</a:t>
            </a:r>
          </a:p>
          <a:p>
            <a:pPr lvl="3"/>
            <a:r>
              <a:rPr lang="en-US" altLang="en-US" dirty="0" smtClean="0"/>
              <a:t>Active strategies</a:t>
            </a:r>
          </a:p>
          <a:p>
            <a:pPr lvl="3"/>
            <a:r>
              <a:rPr lang="en-US" altLang="en-US" dirty="0" smtClean="0"/>
              <a:t>Self-disclosure</a:t>
            </a:r>
          </a:p>
          <a:p>
            <a:endParaRPr lang="en-US" dirty="0"/>
          </a:p>
        </p:txBody>
      </p:sp>
      <p:sp>
        <p:nvSpPr>
          <p:cNvPr id="4" name="Footer Placeholder 3"/>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955829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Communicate</a:t>
            </a:r>
          </a:p>
        </p:txBody>
      </p:sp>
      <p:sp>
        <p:nvSpPr>
          <p:cNvPr id="3" name="Content Placeholder 2"/>
          <p:cNvSpPr>
            <a:spLocks noGrp="1"/>
          </p:cNvSpPr>
          <p:nvPr>
            <p:ph idx="1"/>
          </p:nvPr>
        </p:nvSpPr>
        <p:spPr/>
        <p:txBody>
          <a:bodyPr/>
          <a:lstStyle/>
          <a:p>
            <a:r>
              <a:rPr lang="en-US" dirty="0"/>
              <a:t>Physical needs</a:t>
            </a:r>
          </a:p>
          <a:p>
            <a:r>
              <a:rPr lang="en-US" dirty="0"/>
              <a:t>Identity needs</a:t>
            </a:r>
          </a:p>
          <a:p>
            <a:r>
              <a:rPr lang="en-US" dirty="0"/>
              <a:t>Social needs</a:t>
            </a:r>
          </a:p>
          <a:p>
            <a:r>
              <a:rPr lang="en-US" dirty="0"/>
              <a:t>Practical goals</a:t>
            </a:r>
          </a:p>
          <a:p>
            <a:pPr lvl="1"/>
            <a:r>
              <a:rPr lang="en-US" dirty="0"/>
              <a:t>Instrumental goals</a:t>
            </a:r>
          </a:p>
          <a:p>
            <a:endParaRPr lang="en-US" dirty="0"/>
          </a:p>
        </p:txBody>
      </p:sp>
      <p:sp>
        <p:nvSpPr>
          <p:cNvPr id="4" name="Footer Placeholder 3"/>
          <p:cNvSpPr>
            <a:spLocks noGrp="1"/>
          </p:cNvSpPr>
          <p:nvPr>
            <p:ph type="ftr" sz="quarter" idx="11"/>
          </p:nvPr>
        </p:nvSpPr>
        <p:spPr/>
        <p:txBody>
          <a:bodyPr/>
          <a:lstStyle/>
          <a:p>
            <a:r>
              <a:rPr lang="en-US" smtClean="0"/>
              <a:t>Cengage Learning. </a:t>
            </a:r>
            <a:r>
              <a:rPr lang="en-US" i="1" smtClean="0"/>
              <a:t>Looking Out, Looking In</a:t>
            </a:r>
            <a:r>
              <a:rPr lang="en-US" smtClean="0"/>
              <a:t>, 15th Edition © 2016. All rights reserved.</a:t>
            </a:r>
            <a:endParaRPr lang="en-US" dirty="0"/>
          </a:p>
        </p:txBody>
      </p:sp>
    </p:spTree>
    <p:extLst>
      <p:ext uri="{BB962C8B-B14F-4D97-AF65-F5344CB8AC3E}">
        <p14:creationId xmlns:p14="http://schemas.microsoft.com/office/powerpoint/2010/main" val="2153072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of Communication</a:t>
            </a:r>
          </a:p>
        </p:txBody>
      </p:sp>
      <p:sp>
        <p:nvSpPr>
          <p:cNvPr id="3" name="Content Placeholder 2"/>
          <p:cNvSpPr>
            <a:spLocks noGrp="1"/>
          </p:cNvSpPr>
          <p:nvPr>
            <p:ph idx="1"/>
          </p:nvPr>
        </p:nvSpPr>
        <p:spPr/>
        <p:txBody>
          <a:bodyPr/>
          <a:lstStyle/>
          <a:p>
            <a:r>
              <a:rPr lang="en-US" dirty="0"/>
              <a:t>Linear communication model: communication as something the sender “does to” a receiver </a:t>
            </a:r>
          </a:p>
          <a:p>
            <a:pPr lvl="1"/>
            <a:r>
              <a:rPr lang="en-US" dirty="0"/>
              <a:t>Sender</a:t>
            </a:r>
          </a:p>
          <a:p>
            <a:pPr lvl="1"/>
            <a:r>
              <a:rPr lang="en-US" dirty="0"/>
              <a:t>Encoding</a:t>
            </a:r>
          </a:p>
          <a:p>
            <a:pPr lvl="1"/>
            <a:r>
              <a:rPr lang="en-US" dirty="0"/>
              <a:t>Message</a:t>
            </a:r>
          </a:p>
          <a:p>
            <a:pPr lvl="1"/>
            <a:r>
              <a:rPr lang="en-US" dirty="0"/>
              <a:t>Channel</a:t>
            </a:r>
          </a:p>
          <a:p>
            <a:pPr lvl="1"/>
            <a:r>
              <a:rPr lang="en-US" dirty="0"/>
              <a:t>Receiver</a:t>
            </a:r>
          </a:p>
          <a:p>
            <a:pPr lvl="1"/>
            <a:r>
              <a:rPr lang="en-US" dirty="0"/>
              <a:t>Decoding</a:t>
            </a:r>
          </a:p>
          <a:p>
            <a:pPr lvl="1"/>
            <a:r>
              <a:rPr lang="en-US" dirty="0"/>
              <a:t>Noise </a:t>
            </a:r>
          </a:p>
          <a:p>
            <a:endParaRPr lang="en-US" dirty="0"/>
          </a:p>
        </p:txBody>
      </p:sp>
      <p:sp>
        <p:nvSpPr>
          <p:cNvPr id="4" name="Footer Placeholder 3"/>
          <p:cNvSpPr>
            <a:spLocks noGrp="1"/>
          </p:cNvSpPr>
          <p:nvPr>
            <p:ph type="ftr" sz="quarter" idx="11"/>
          </p:nvPr>
        </p:nvSpPr>
        <p:spPr/>
        <p:txBody>
          <a:bodyPr/>
          <a:lstStyle/>
          <a:p>
            <a:r>
              <a:rPr lang="en-US" smtClean="0"/>
              <a:t>Cengage Learning. </a:t>
            </a:r>
            <a:r>
              <a:rPr lang="en-US" i="1" smtClean="0"/>
              <a:t>Looking Out, Looking In</a:t>
            </a:r>
            <a:r>
              <a:rPr lang="en-US" smtClean="0"/>
              <a:t>, 15th Edition © 2016. All rights reserved.</a:t>
            </a:r>
            <a:endParaRPr lang="en-US" dirty="0"/>
          </a:p>
        </p:txBody>
      </p:sp>
    </p:spTree>
    <p:extLst>
      <p:ext uri="{BB962C8B-B14F-4D97-AF65-F5344CB8AC3E}">
        <p14:creationId xmlns:p14="http://schemas.microsoft.com/office/powerpoint/2010/main" val="2388994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of Communication</a:t>
            </a:r>
          </a:p>
        </p:txBody>
      </p:sp>
      <p:sp>
        <p:nvSpPr>
          <p:cNvPr id="3" name="Content Placeholder 2"/>
          <p:cNvSpPr>
            <a:spLocks noGrp="1"/>
          </p:cNvSpPr>
          <p:nvPr>
            <p:ph idx="1"/>
          </p:nvPr>
        </p:nvSpPr>
        <p:spPr/>
        <p:txBody>
          <a:bodyPr/>
          <a:lstStyle/>
          <a:p>
            <a:r>
              <a:rPr lang="en-US" dirty="0"/>
              <a:t>Linear communication model</a:t>
            </a:r>
          </a:p>
          <a:p>
            <a:endParaRPr lang="en-US" dirty="0"/>
          </a:p>
        </p:txBody>
      </p:sp>
      <p:sp>
        <p:nvSpPr>
          <p:cNvPr id="4" name="Footer Placeholder 3"/>
          <p:cNvSpPr>
            <a:spLocks noGrp="1"/>
          </p:cNvSpPr>
          <p:nvPr>
            <p:ph type="ftr" sz="quarter" idx="11"/>
          </p:nvPr>
        </p:nvSpPr>
        <p:spPr/>
        <p:txBody>
          <a:bodyPr/>
          <a:lstStyle/>
          <a:p>
            <a:r>
              <a:rPr lang="en-US" smtClean="0"/>
              <a:t>Cengage Learning. </a:t>
            </a:r>
            <a:r>
              <a:rPr lang="en-US" i="1" smtClean="0"/>
              <a:t>Looking Out, Looking In</a:t>
            </a:r>
            <a:r>
              <a:rPr lang="en-US" smtClean="0"/>
              <a:t>, 15th Edition © 2016. All rights reserved.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832" y="2482056"/>
            <a:ext cx="8524926" cy="3694907"/>
          </a:xfrm>
          <a:prstGeom prst="rect">
            <a:avLst/>
          </a:prstGeom>
        </p:spPr>
      </p:pic>
    </p:spTree>
    <p:extLst>
      <p:ext uri="{BB962C8B-B14F-4D97-AF65-F5344CB8AC3E}">
        <p14:creationId xmlns:p14="http://schemas.microsoft.com/office/powerpoint/2010/main" val="1730151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Communication</a:t>
            </a:r>
            <a:endParaRPr lang="en-US" dirty="0"/>
          </a:p>
        </p:txBody>
      </p:sp>
      <p:sp>
        <p:nvSpPr>
          <p:cNvPr id="3" name="Content Placeholder 2"/>
          <p:cNvSpPr>
            <a:spLocks noGrp="1"/>
          </p:cNvSpPr>
          <p:nvPr>
            <p:ph idx="1"/>
          </p:nvPr>
        </p:nvSpPr>
        <p:spPr/>
        <p:txBody>
          <a:bodyPr/>
          <a:lstStyle/>
          <a:p>
            <a:r>
              <a:rPr lang="en-US" dirty="0" smtClean="0"/>
              <a:t>Transactional communication model: </a:t>
            </a:r>
          </a:p>
          <a:p>
            <a:pPr lvl="1"/>
            <a:r>
              <a:rPr lang="en-US" dirty="0" smtClean="0"/>
              <a:t>Communicators </a:t>
            </a:r>
          </a:p>
          <a:p>
            <a:pPr lvl="1"/>
            <a:r>
              <a:rPr lang="en-US" dirty="0" smtClean="0"/>
              <a:t>Environments</a:t>
            </a:r>
          </a:p>
          <a:p>
            <a:pPr lvl="1"/>
            <a:r>
              <a:rPr lang="en-US" dirty="0" smtClean="0"/>
              <a:t>Channels </a:t>
            </a:r>
          </a:p>
          <a:p>
            <a:pPr lvl="1"/>
            <a:r>
              <a:rPr lang="en-US" dirty="0" smtClean="0"/>
              <a:t>Internal and external noise</a:t>
            </a:r>
            <a:endParaRPr lang="en-US" dirty="0"/>
          </a:p>
        </p:txBody>
      </p:sp>
      <p:sp>
        <p:nvSpPr>
          <p:cNvPr id="4" name="Footer Placeholder 3"/>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113023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Communication</a:t>
            </a:r>
            <a:endParaRPr lang="en-US" dirty="0"/>
          </a:p>
        </p:txBody>
      </p:sp>
      <p:sp>
        <p:nvSpPr>
          <p:cNvPr id="3" name="Content Placeholder 2"/>
          <p:cNvSpPr>
            <a:spLocks noGrp="1"/>
          </p:cNvSpPr>
          <p:nvPr>
            <p:ph idx="1"/>
          </p:nvPr>
        </p:nvSpPr>
        <p:spPr/>
        <p:txBody>
          <a:bodyPr/>
          <a:lstStyle/>
          <a:p>
            <a:r>
              <a:rPr lang="en-US" dirty="0" smtClean="0"/>
              <a:t>Transactional communication model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302" y="2583459"/>
            <a:ext cx="6780353" cy="3593504"/>
          </a:xfrm>
          <a:prstGeom prst="rect">
            <a:avLst/>
          </a:prstGeom>
        </p:spPr>
      </p:pic>
      <p:sp>
        <p:nvSpPr>
          <p:cNvPr id="5" name="Footer Placeholder 4"/>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2462286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The Process of Communication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Interpersonal communication</a:t>
            </a:r>
          </a:p>
          <a:p>
            <a:pPr lvl="1"/>
            <a:r>
              <a:rPr lang="en-US" dirty="0" smtClean="0"/>
              <a:t>Definition: a transactional process involving participants who occupy different but overlapping environments and create meaning and relationships through the exchange of messages, many of which are affected by external, physiological, and psychological noise</a:t>
            </a:r>
          </a:p>
          <a:p>
            <a:endParaRPr lang="en-US" dirty="0"/>
          </a:p>
          <a:p>
            <a:r>
              <a:rPr lang="en-US" dirty="0" smtClean="0"/>
              <a:t>Impersonal communication: the opposite of interpersonal communication</a:t>
            </a:r>
            <a:endParaRPr lang="en-US" dirty="0"/>
          </a:p>
        </p:txBody>
      </p:sp>
      <p:sp>
        <p:nvSpPr>
          <p:cNvPr id="4" name="Footer Placeholder 3"/>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3265333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Communication</a:t>
            </a:r>
            <a:endParaRPr lang="en-US" dirty="0"/>
          </a:p>
        </p:txBody>
      </p:sp>
      <p:sp>
        <p:nvSpPr>
          <p:cNvPr id="3" name="Content Placeholder 2"/>
          <p:cNvSpPr>
            <a:spLocks noGrp="1"/>
          </p:cNvSpPr>
          <p:nvPr>
            <p:ph idx="1"/>
          </p:nvPr>
        </p:nvSpPr>
        <p:spPr/>
        <p:txBody>
          <a:bodyPr/>
          <a:lstStyle/>
          <a:p>
            <a:r>
              <a:rPr lang="en-US" dirty="0" smtClean="0"/>
              <a:t>Features of interpersonal communication:</a:t>
            </a:r>
          </a:p>
          <a:p>
            <a:pPr lvl="1"/>
            <a:r>
              <a:rPr lang="en-US" dirty="0" smtClean="0"/>
              <a:t>Uniqueness (relational culture)</a:t>
            </a:r>
          </a:p>
          <a:p>
            <a:pPr lvl="1"/>
            <a:r>
              <a:rPr lang="en-US" dirty="0" smtClean="0"/>
              <a:t>Irreplaceability </a:t>
            </a:r>
          </a:p>
          <a:p>
            <a:pPr lvl="1"/>
            <a:r>
              <a:rPr lang="en-US" dirty="0" smtClean="0"/>
              <a:t>Interdependence</a:t>
            </a:r>
          </a:p>
          <a:p>
            <a:pPr lvl="1"/>
            <a:r>
              <a:rPr lang="en-US" dirty="0" smtClean="0"/>
              <a:t>Disclosure</a:t>
            </a:r>
          </a:p>
          <a:p>
            <a:pPr lvl="1"/>
            <a:r>
              <a:rPr lang="en-US" dirty="0" smtClean="0"/>
              <a:t>Intrinsic rewards</a:t>
            </a:r>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723" y="2997717"/>
            <a:ext cx="4407218" cy="2940473"/>
          </a:xfrm>
          <a:prstGeom prst="rect">
            <a:avLst/>
          </a:prstGeom>
        </p:spPr>
      </p:pic>
      <p:sp>
        <p:nvSpPr>
          <p:cNvPr id="5" name="Footer Placeholder 4"/>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34604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Communication Principles </a:t>
            </a:r>
            <a:br>
              <a:rPr lang="en-US" dirty="0" smtClean="0"/>
            </a:br>
            <a:r>
              <a:rPr lang="en-US" dirty="0" smtClean="0"/>
              <a:t>and Misconceptions</a:t>
            </a:r>
            <a:endParaRPr lang="en-US" dirty="0"/>
          </a:p>
        </p:txBody>
      </p:sp>
      <p:sp>
        <p:nvSpPr>
          <p:cNvPr id="3" name="Content Placeholder 2"/>
          <p:cNvSpPr>
            <a:spLocks noGrp="1"/>
          </p:cNvSpPr>
          <p:nvPr>
            <p:ph idx="1"/>
          </p:nvPr>
        </p:nvSpPr>
        <p:spPr/>
        <p:txBody>
          <a:bodyPr/>
          <a:lstStyle/>
          <a:p>
            <a:r>
              <a:rPr lang="en-US" altLang="en-US" dirty="0" smtClean="0"/>
              <a:t>Communication principles</a:t>
            </a:r>
          </a:p>
          <a:p>
            <a:pPr lvl="1"/>
            <a:r>
              <a:rPr lang="en-US" altLang="en-US" dirty="0" smtClean="0"/>
              <a:t>Communication can be intentional or unintentional</a:t>
            </a:r>
          </a:p>
          <a:p>
            <a:pPr lvl="1"/>
            <a:r>
              <a:rPr lang="en-US" altLang="en-US" dirty="0" smtClean="0"/>
              <a:t>It’s impossible not to communicate</a:t>
            </a:r>
          </a:p>
          <a:p>
            <a:pPr lvl="1"/>
            <a:r>
              <a:rPr lang="en-US" altLang="en-US" dirty="0" smtClean="0"/>
              <a:t>Communication is unrepeatable</a:t>
            </a:r>
          </a:p>
          <a:p>
            <a:endParaRPr lang="en-US" dirty="0"/>
          </a:p>
        </p:txBody>
      </p:sp>
      <p:sp>
        <p:nvSpPr>
          <p:cNvPr id="4" name="Footer Placeholder 3"/>
          <p:cNvSpPr>
            <a:spLocks noGrp="1"/>
          </p:cNvSpPr>
          <p:nvPr>
            <p:ph type="ftr" sz="quarter" idx="11"/>
          </p:nvPr>
        </p:nvSpPr>
        <p:spPr/>
        <p:txBody>
          <a:bodyPr/>
          <a:lstStyle/>
          <a:p>
            <a:r>
              <a:rPr lang="en-US" dirty="0" smtClean="0"/>
              <a:t>Cengage Learning. </a:t>
            </a:r>
            <a:r>
              <a:rPr lang="en-US" i="1" dirty="0" smtClean="0"/>
              <a:t>Looking Out, Looking In</a:t>
            </a:r>
            <a:r>
              <a:rPr lang="en-US" dirty="0" smtClean="0"/>
              <a:t>, 15th Edition © 2016. All rights reserved.</a:t>
            </a:r>
            <a:endParaRPr lang="en-US" dirty="0"/>
          </a:p>
        </p:txBody>
      </p:sp>
    </p:spTree>
    <p:extLst>
      <p:ext uri="{BB962C8B-B14F-4D97-AF65-F5344CB8AC3E}">
        <p14:creationId xmlns:p14="http://schemas.microsoft.com/office/powerpoint/2010/main" val="2710197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l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ler" id="{C4EE04FA-50B0-475E-9A43-4721119541C5}" vid="{5A954FDF-6507-42C3-95EE-355BF7FEB5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6805</TotalTime>
  <Words>613</Words>
  <Application>Microsoft Office PowerPoint</Application>
  <PresentationFormat>Widescreen</PresentationFormat>
  <Paragraphs>108</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Aharoni</vt:lpstr>
      <vt:lpstr>Arial</vt:lpstr>
      <vt:lpstr>Calibri</vt:lpstr>
      <vt:lpstr>Calibri Light</vt:lpstr>
      <vt:lpstr>Adler</vt:lpstr>
      <vt:lpstr>Chapter One</vt:lpstr>
      <vt:lpstr>Why We Communicate</vt:lpstr>
      <vt:lpstr>The Process of Communication</vt:lpstr>
      <vt:lpstr>The Process of Communication</vt:lpstr>
      <vt:lpstr>The Process of Communication</vt:lpstr>
      <vt:lpstr>The Process of Communication</vt:lpstr>
      <vt:lpstr>The Process of Communication</vt:lpstr>
      <vt:lpstr>The Process of Communication</vt:lpstr>
      <vt:lpstr>Communication Principles  and Misconceptions</vt:lpstr>
      <vt:lpstr>Communication Principles  and Misconceptions</vt:lpstr>
      <vt:lpstr>Communication Principles  and Misconceptions</vt:lpstr>
      <vt:lpstr>What Makes an Effective Communicator?</vt:lpstr>
      <vt:lpstr>What Makes an Effective Communicator?</vt:lpstr>
      <vt:lpstr>What Makes an Effective Communicator?</vt:lpstr>
      <vt:lpstr>What Makes an Effective Communicator?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Twelve</dc:title>
  <dc:creator>Dionne</dc:creator>
  <cp:lastModifiedBy>Kiwak, Karolina</cp:lastModifiedBy>
  <cp:revision>16</cp:revision>
  <dcterms:created xsi:type="dcterms:W3CDTF">2015-09-23T20:42:17Z</dcterms:created>
  <dcterms:modified xsi:type="dcterms:W3CDTF">2015-11-11T18:07:29Z</dcterms:modified>
</cp:coreProperties>
</file>