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E5D94-F070-46F8-B992-FE7E4A5C2569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EB187-A8FD-4EA4-8472-A48B9AA7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6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4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7EEB-89F5-43AF-9036-405EDD262C4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A72D-613C-4419-B15D-786A2FD0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Three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Communication and Identity: Creating and Presenting the Self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Presenting the Self: Communication as Impression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Face-to-face impression management</a:t>
            </a:r>
          </a:p>
          <a:p>
            <a:pPr lvl="1"/>
            <a:r>
              <a:rPr lang="en-US" dirty="0" smtClean="0"/>
              <a:t>Manner</a:t>
            </a:r>
          </a:p>
          <a:p>
            <a:pPr lvl="1"/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Setting </a:t>
            </a:r>
          </a:p>
          <a:p>
            <a:r>
              <a:rPr lang="en-US" dirty="0" smtClean="0"/>
              <a:t>Online impression management</a:t>
            </a:r>
          </a:p>
          <a:p>
            <a:r>
              <a:rPr lang="en-US" dirty="0" smtClean="0"/>
              <a:t>Impression management and honesty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1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Self-Disclosure in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of self-disclosure</a:t>
            </a:r>
          </a:p>
          <a:p>
            <a:pPr lvl="1"/>
            <a:r>
              <a:rPr lang="en-US" dirty="0" smtClean="0"/>
              <a:t>Social penetration model</a:t>
            </a:r>
          </a:p>
          <a:p>
            <a:pPr lvl="2"/>
            <a:r>
              <a:rPr lang="en-US" dirty="0" smtClean="0"/>
              <a:t>Breadth</a:t>
            </a:r>
          </a:p>
          <a:p>
            <a:pPr lvl="2"/>
            <a:r>
              <a:rPr lang="en-US" dirty="0" smtClean="0"/>
              <a:t>Depth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57" y="2937700"/>
            <a:ext cx="4167816" cy="32392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8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Self-Disclosure in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of self-disclosure</a:t>
            </a:r>
          </a:p>
          <a:p>
            <a:pPr lvl="1"/>
            <a:r>
              <a:rPr lang="en-US" dirty="0" smtClean="0"/>
              <a:t>Johari window</a:t>
            </a:r>
          </a:p>
          <a:p>
            <a:pPr lvl="2"/>
            <a:r>
              <a:rPr lang="en-US" dirty="0" smtClean="0"/>
              <a:t>Open area</a:t>
            </a:r>
          </a:p>
          <a:p>
            <a:pPr lvl="2"/>
            <a:r>
              <a:rPr lang="en-US" dirty="0" smtClean="0"/>
              <a:t>Blind area</a:t>
            </a:r>
          </a:p>
          <a:p>
            <a:pPr lvl="2"/>
            <a:r>
              <a:rPr lang="en-US" dirty="0" smtClean="0"/>
              <a:t>Hidden area</a:t>
            </a:r>
          </a:p>
          <a:p>
            <a:pPr lvl="2"/>
            <a:r>
              <a:rPr lang="en-US" dirty="0" smtClean="0"/>
              <a:t>Unknown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79" y="2629073"/>
            <a:ext cx="4038600" cy="32956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7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Self-Disclosure in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84" y="2025131"/>
            <a:ext cx="4648200" cy="433965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self-disclosure</a:t>
            </a:r>
          </a:p>
          <a:p>
            <a:pPr lvl="1"/>
            <a:r>
              <a:rPr lang="en-US" dirty="0" smtClean="0"/>
              <a:t>Catharsis</a:t>
            </a:r>
          </a:p>
          <a:p>
            <a:pPr lvl="1"/>
            <a:r>
              <a:rPr lang="en-US" dirty="0" smtClean="0"/>
              <a:t>Reciprocity</a:t>
            </a:r>
          </a:p>
          <a:p>
            <a:pPr lvl="1"/>
            <a:r>
              <a:rPr lang="en-US" dirty="0" smtClean="0"/>
              <a:t>Self-clarification</a:t>
            </a:r>
          </a:p>
          <a:p>
            <a:pPr lvl="1"/>
            <a:r>
              <a:rPr lang="en-US" dirty="0" smtClean="0"/>
              <a:t>Self-validation</a:t>
            </a:r>
          </a:p>
          <a:p>
            <a:pPr lvl="1"/>
            <a:r>
              <a:rPr lang="en-US" dirty="0" smtClean="0"/>
              <a:t>Building and maintaining relationships</a:t>
            </a:r>
          </a:p>
          <a:p>
            <a:pPr lvl="1"/>
            <a:r>
              <a:rPr lang="en-US" dirty="0" smtClean="0"/>
              <a:t>Social influence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7018" y="2025131"/>
            <a:ext cx="4189614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Risks of self-disclosure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Negative impression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Decrease in relational satisfaction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Loss of influence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Hurting the other person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0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Self-Disclosure in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for self-disclosure</a:t>
            </a:r>
          </a:p>
          <a:p>
            <a:pPr lvl="1"/>
            <a:r>
              <a:rPr lang="en-US" dirty="0" smtClean="0"/>
              <a:t>Is the other person important to you?</a:t>
            </a:r>
          </a:p>
          <a:p>
            <a:pPr lvl="1"/>
            <a:r>
              <a:rPr lang="en-US" dirty="0" smtClean="0"/>
              <a:t>Are the amount and type of disclosure appropriate?</a:t>
            </a:r>
          </a:p>
          <a:p>
            <a:pPr lvl="1"/>
            <a:r>
              <a:rPr lang="en-US" dirty="0" smtClean="0"/>
              <a:t>Is the risk of disclosing reasonable?</a:t>
            </a:r>
          </a:p>
          <a:p>
            <a:pPr lvl="1"/>
            <a:r>
              <a:rPr lang="en-US" dirty="0" smtClean="0"/>
              <a:t>Will the effect be constructive?</a:t>
            </a:r>
          </a:p>
          <a:p>
            <a:pPr lvl="1"/>
            <a:r>
              <a:rPr lang="en-US" dirty="0" smtClean="0"/>
              <a:t>Is the self-disclosure reciprocated?</a:t>
            </a:r>
          </a:p>
          <a:p>
            <a:pPr lvl="1"/>
            <a:r>
              <a:rPr lang="en-US" dirty="0" smtClean="0"/>
              <a:t>Do you have a moral obligation to disclose?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1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Self-Disclosure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Alternatives to self-disclosure</a:t>
            </a:r>
          </a:p>
          <a:p>
            <a:pPr lvl="1"/>
            <a:r>
              <a:rPr lang="en-US" dirty="0" smtClean="0"/>
              <a:t>Silence</a:t>
            </a:r>
          </a:p>
          <a:p>
            <a:pPr lvl="1"/>
            <a:r>
              <a:rPr lang="en-US" dirty="0" smtClean="0"/>
              <a:t>Lying</a:t>
            </a:r>
          </a:p>
          <a:p>
            <a:pPr lvl="2"/>
            <a:r>
              <a:rPr lang="en-US" dirty="0" smtClean="0"/>
              <a:t>Benevolent lie</a:t>
            </a:r>
          </a:p>
          <a:p>
            <a:pPr lvl="1"/>
            <a:r>
              <a:rPr lang="en-US" dirty="0" smtClean="0"/>
              <a:t>Equivocating</a:t>
            </a:r>
          </a:p>
          <a:p>
            <a:pPr lvl="1"/>
            <a:r>
              <a:rPr lang="en-US" dirty="0" smtClean="0"/>
              <a:t>Hinting </a:t>
            </a:r>
          </a:p>
          <a:p>
            <a:endParaRPr lang="en-US" dirty="0"/>
          </a:p>
          <a:p>
            <a:r>
              <a:rPr lang="en-US" dirty="0" smtClean="0"/>
              <a:t>Ethics of evasion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the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Self-concept: the relatively stable set of perceptions you hold of yourself</a:t>
            </a:r>
          </a:p>
          <a:p>
            <a:pPr lvl="7"/>
            <a:endParaRPr lang="en-US" dirty="0"/>
          </a:p>
          <a:p>
            <a:r>
              <a:rPr lang="en-US" dirty="0" smtClean="0"/>
              <a:t>Self-esteem: evaluations of your self-worth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9" y="3960282"/>
            <a:ext cx="5237019" cy="22166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and social roots of the self</a:t>
            </a:r>
          </a:p>
          <a:p>
            <a:pPr lvl="1"/>
            <a:r>
              <a:rPr lang="en-US" dirty="0" smtClean="0"/>
              <a:t>Biology and the self</a:t>
            </a:r>
          </a:p>
          <a:p>
            <a:pPr lvl="2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Socialization and self-concept</a:t>
            </a:r>
          </a:p>
          <a:p>
            <a:pPr lvl="2"/>
            <a:r>
              <a:rPr lang="en-US" dirty="0" smtClean="0"/>
              <a:t>Reflected appraisal</a:t>
            </a:r>
          </a:p>
          <a:p>
            <a:pPr lvl="2"/>
            <a:r>
              <a:rPr lang="en-US" dirty="0" smtClean="0"/>
              <a:t>Social comparison</a:t>
            </a:r>
          </a:p>
          <a:p>
            <a:pPr lvl="3"/>
            <a:r>
              <a:rPr lang="en-US" dirty="0" smtClean="0"/>
              <a:t>Reference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937428"/>
            <a:ext cx="3341922" cy="22395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the self-concept</a:t>
            </a:r>
          </a:p>
          <a:p>
            <a:pPr lvl="1"/>
            <a:r>
              <a:rPr lang="en-US" dirty="0" smtClean="0"/>
              <a:t>The self-concept is subjective</a:t>
            </a:r>
          </a:p>
          <a:p>
            <a:pPr lvl="2"/>
            <a:r>
              <a:rPr lang="en-US" dirty="0" smtClean="0"/>
              <a:t>Often distorted positively or negatively due to:</a:t>
            </a:r>
          </a:p>
          <a:p>
            <a:pPr lvl="3"/>
            <a:r>
              <a:rPr lang="en-US" dirty="0" smtClean="0"/>
              <a:t>Obsolete information</a:t>
            </a:r>
          </a:p>
          <a:p>
            <a:pPr lvl="3"/>
            <a:r>
              <a:rPr lang="en-US" dirty="0" smtClean="0"/>
              <a:t>Distorted feedback</a:t>
            </a:r>
          </a:p>
          <a:p>
            <a:pPr lvl="3"/>
            <a:r>
              <a:rPr lang="en-US" dirty="0" smtClean="0"/>
              <a:t>Perfectionism</a:t>
            </a:r>
          </a:p>
          <a:p>
            <a:pPr lvl="3"/>
            <a:r>
              <a:rPr lang="en-US" dirty="0" smtClean="0"/>
              <a:t>Social expectations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Internet-mediated                                               reflected appraisal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62" y="3541221"/>
            <a:ext cx="3685440" cy="25065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the </a:t>
            </a:r>
            <a:r>
              <a:rPr lang="en-US" dirty="0" smtClean="0"/>
              <a:t>self-concept</a:t>
            </a:r>
          </a:p>
          <a:p>
            <a:pPr lvl="1"/>
            <a:r>
              <a:rPr lang="en-US" dirty="0" smtClean="0"/>
              <a:t>The self-concept resists change</a:t>
            </a:r>
          </a:p>
          <a:p>
            <a:pPr lvl="2"/>
            <a:r>
              <a:rPr lang="en-US" dirty="0" smtClean="0"/>
              <a:t>Cognitive conservatism: the tendency to seek and attend to information that conforms to an existing self-concept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Embracing a more positive self-image:</a:t>
            </a:r>
          </a:p>
          <a:p>
            <a:pPr lvl="2"/>
            <a:r>
              <a:rPr lang="en-US" dirty="0" smtClean="0"/>
              <a:t>Have realistic perceptions</a:t>
            </a:r>
          </a:p>
          <a:p>
            <a:pPr lvl="2"/>
            <a:r>
              <a:rPr lang="en-US" dirty="0" smtClean="0"/>
              <a:t>Have realistic expectations</a:t>
            </a:r>
          </a:p>
          <a:p>
            <a:pPr lvl="2"/>
            <a:r>
              <a:rPr lang="en-US" dirty="0" smtClean="0"/>
              <a:t>Have the will to change</a:t>
            </a:r>
          </a:p>
          <a:p>
            <a:pPr lvl="2"/>
            <a:r>
              <a:rPr lang="en-US" dirty="0" smtClean="0"/>
              <a:t>Have the skill to change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5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Individualism/collectivism</a:t>
            </a:r>
          </a:p>
          <a:p>
            <a:pPr lvl="1"/>
            <a:r>
              <a:rPr lang="en-US" dirty="0" smtClean="0"/>
              <a:t>Co-cultural identity</a:t>
            </a:r>
          </a:p>
          <a:p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Different messages aimed at males and females</a:t>
            </a:r>
          </a:p>
          <a:p>
            <a:pPr lvl="1"/>
            <a:r>
              <a:rPr lang="en-US" dirty="0" smtClean="0"/>
              <a:t>Self-esteem influenced by gender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5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Self-fulfilling prophecy: a person’s expectations of an event, and his or her subsequent behavior based on those expectations, make the event more likely to occur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Self-imposed prophecies</a:t>
            </a:r>
          </a:p>
          <a:p>
            <a:pPr lvl="1"/>
            <a:r>
              <a:rPr lang="en-US" dirty="0" smtClean="0"/>
              <a:t>Prophecies imposed by one person on another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7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Presenting the Self: Communication as Impression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Impression management: the communication strategies that people use to influence how others view them</a:t>
            </a:r>
          </a:p>
          <a:p>
            <a:pPr lvl="8"/>
            <a:endParaRPr lang="en-US" dirty="0"/>
          </a:p>
          <a:p>
            <a:pPr lvl="1"/>
            <a:r>
              <a:rPr lang="en-US" dirty="0" smtClean="0"/>
              <a:t>Perceived self</a:t>
            </a:r>
            <a:endParaRPr lang="en-US" dirty="0"/>
          </a:p>
          <a:p>
            <a:pPr lvl="1"/>
            <a:r>
              <a:rPr lang="en-US" dirty="0" smtClean="0"/>
              <a:t>Presenting self (face)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21" y="3482265"/>
            <a:ext cx="4088737" cy="26946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5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Presenting the Self: Communication as Impression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Characteristics of impression management:</a:t>
            </a:r>
          </a:p>
          <a:p>
            <a:pPr lvl="1"/>
            <a:r>
              <a:rPr lang="en-US" dirty="0"/>
              <a:t>We strive to construct multiple identities</a:t>
            </a:r>
          </a:p>
          <a:p>
            <a:pPr lvl="1"/>
            <a:r>
              <a:rPr lang="en-US" dirty="0"/>
              <a:t>Impression management is collaborative</a:t>
            </a:r>
          </a:p>
          <a:p>
            <a:pPr lvl="1"/>
            <a:r>
              <a:rPr lang="en-US" dirty="0"/>
              <a:t>Impression management can be deliberate or </a:t>
            </a:r>
            <a:r>
              <a:rPr lang="en-US" dirty="0" smtClean="0"/>
              <a:t>unconscious</a:t>
            </a:r>
          </a:p>
          <a:p>
            <a:pPr lvl="1"/>
            <a:endParaRPr lang="en-US" dirty="0"/>
          </a:p>
          <a:p>
            <a:r>
              <a:rPr lang="en-US" dirty="0" smtClean="0"/>
              <a:t>Why manage impressions?</a:t>
            </a:r>
          </a:p>
          <a:p>
            <a:pPr lvl="1"/>
            <a:r>
              <a:rPr lang="en-US" dirty="0" smtClean="0"/>
              <a:t>To start and manage relationships</a:t>
            </a:r>
          </a:p>
          <a:p>
            <a:pPr lvl="1"/>
            <a:r>
              <a:rPr lang="en-US" dirty="0" smtClean="0"/>
              <a:t>To gain compliance of others</a:t>
            </a:r>
          </a:p>
          <a:p>
            <a:pPr lvl="1"/>
            <a:r>
              <a:rPr lang="en-US" dirty="0" smtClean="0"/>
              <a:t>To save others’ face</a:t>
            </a:r>
          </a:p>
          <a:p>
            <a:pPr lvl="1"/>
            <a:r>
              <a:rPr lang="en-US" dirty="0" smtClean="0"/>
              <a:t>To explore new selves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38482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6081"/>
      </p:ext>
    </p:extLst>
  </p:cSld>
  <p:clrMapOvr>
    <a:masterClrMapping/>
  </p:clrMapOvr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1642</TotalTime>
  <Words>705</Words>
  <Application>Microsoft Office PowerPoint</Application>
  <PresentationFormat>Widescreen</PresentationFormat>
  <Paragraphs>129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Adler</vt:lpstr>
      <vt:lpstr>Chapter Three</vt:lpstr>
      <vt:lpstr>Communication and the Self</vt:lpstr>
      <vt:lpstr>Communication and the Self</vt:lpstr>
      <vt:lpstr>Communication and the Self</vt:lpstr>
      <vt:lpstr>Communication and the Self</vt:lpstr>
      <vt:lpstr>Communication and the Self</vt:lpstr>
      <vt:lpstr>Communication and the Self</vt:lpstr>
      <vt:lpstr>Presenting the Self: Communication as Impression Management</vt:lpstr>
      <vt:lpstr>Presenting the Self: Communication as Impression Management</vt:lpstr>
      <vt:lpstr>Presenting the Self: Communication as Impression Management</vt:lpstr>
      <vt:lpstr>Self-Disclosure in Relationships</vt:lpstr>
      <vt:lpstr>Self-Disclosure in Relationships</vt:lpstr>
      <vt:lpstr>Self-Disclosure in Relationships</vt:lpstr>
      <vt:lpstr>Self-Disclosure in Relationships</vt:lpstr>
      <vt:lpstr>Alternatives to Self-Disclosure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</dc:title>
  <dc:creator>Dionne</dc:creator>
  <cp:lastModifiedBy>Kiwak, Karolina</cp:lastModifiedBy>
  <cp:revision>12</cp:revision>
  <dcterms:created xsi:type="dcterms:W3CDTF">2015-10-02T21:10:35Z</dcterms:created>
  <dcterms:modified xsi:type="dcterms:W3CDTF">2015-11-11T18:06:52Z</dcterms:modified>
</cp:coreProperties>
</file>