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C37AD-D4E3-418D-AE63-E1F0DEA2041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D3383-5009-48F2-A675-E7795AF5C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7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70ED-4022-4A41-8276-0D5A540C09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5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8" y="2495550"/>
            <a:ext cx="7499684" cy="2387600"/>
          </a:xfrm>
          <a:solidFill>
            <a:schemeClr val="bg1">
              <a:alpha val="31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5065713"/>
            <a:ext cx="7499684" cy="1655762"/>
          </a:xfrm>
          <a:solidFill>
            <a:schemeClr val="bg1">
              <a:alpha val="31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095C-F3DC-4124-97EF-FF311E7BDD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3864" y="6438482"/>
            <a:ext cx="5554578" cy="419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1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67A-FB01-4438-A0F1-D4C6FCF436A5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095C-F3DC-4124-97EF-FF311E7B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0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67A-FB01-4438-A0F1-D4C6FCF436A5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095C-F3DC-4124-97EF-FF311E7B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CE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b="11165"/>
          <a:stretch/>
        </p:blipFill>
        <p:spPr>
          <a:xfrm>
            <a:off x="9432758" y="199315"/>
            <a:ext cx="2759242" cy="6658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6000" b="1">
                <a:solidFill>
                  <a:srgbClr val="FCE1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94558" cy="435133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67A-FB01-4438-A0F1-D4C6FCF436A5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941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095C-F3DC-4124-97EF-FF311E7B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67A-FB01-4438-A0F1-D4C6FCF436A5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095C-F3DC-4124-97EF-FF311E7B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1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67A-FB01-4438-A0F1-D4C6FCF436A5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095C-F3DC-4124-97EF-FF311E7B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4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67A-FB01-4438-A0F1-D4C6FCF436A5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095C-F3DC-4124-97EF-FF311E7B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2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67A-FB01-4438-A0F1-D4C6FCF436A5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095C-F3DC-4124-97EF-FF311E7B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67A-FB01-4438-A0F1-D4C6FCF436A5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095C-F3DC-4124-97EF-FF311E7B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3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67A-FB01-4438-A0F1-D4C6FCF436A5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095C-F3DC-4124-97EF-FF311E7B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4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67A-FB01-4438-A0F1-D4C6FCF436A5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095C-F3DC-4124-97EF-FF311E7B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7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6467A-FB01-4438-A0F1-D4C6FCF436A5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8095C-F3DC-4124-97EF-FF311E7B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9" y="2671009"/>
            <a:ext cx="7499684" cy="1560847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cs typeface="Aharoni" panose="02010803020104030203" pitchFamily="2" charset="-79"/>
              </a:rPr>
              <a:t>Chapter Six</a:t>
            </a:r>
            <a:endParaRPr lang="en-US" sz="8000" b="1" dirty="0"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9" y="4820715"/>
            <a:ext cx="7499684" cy="84691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Language: Barrier and Bridge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515" y="392106"/>
            <a:ext cx="10947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CE16C"/>
                </a:solidFill>
              </a:rPr>
              <a:t>Looking Out, Looking In</a:t>
            </a:r>
            <a:endParaRPr lang="en-US" sz="8800" dirty="0">
              <a:solidFill>
                <a:srgbClr val="FCE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and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Nongender</a:t>
            </a:r>
            <a:r>
              <a:rPr lang="en-US" dirty="0"/>
              <a:t> variables:</a:t>
            </a:r>
          </a:p>
          <a:p>
            <a:pPr lvl="1"/>
            <a:r>
              <a:rPr lang="en-US" dirty="0"/>
              <a:t>Social philosophy</a:t>
            </a:r>
          </a:p>
          <a:p>
            <a:pPr lvl="1"/>
            <a:r>
              <a:rPr lang="en-US" dirty="0"/>
              <a:t>Speaker orientation (competitive or cooperative)</a:t>
            </a:r>
          </a:p>
          <a:p>
            <a:pPr lvl="1"/>
            <a:r>
              <a:rPr lang="en-US" dirty="0"/>
              <a:t>Occupation </a:t>
            </a:r>
          </a:p>
          <a:p>
            <a:pPr lvl="1"/>
            <a:r>
              <a:rPr lang="en-US" dirty="0"/>
              <a:t>Gender role</a:t>
            </a:r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8679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and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Verbal communication styles</a:t>
            </a:r>
          </a:p>
          <a:p>
            <a:pPr lvl="1"/>
            <a:r>
              <a:rPr lang="en-US" dirty="0" smtClean="0"/>
              <a:t>Direct and indirect</a:t>
            </a:r>
          </a:p>
          <a:p>
            <a:pPr lvl="2"/>
            <a:r>
              <a:rPr lang="en-US" dirty="0" smtClean="0"/>
              <a:t>Low-context and high-context cultures</a:t>
            </a:r>
          </a:p>
          <a:p>
            <a:pPr lvl="1"/>
            <a:r>
              <a:rPr lang="en-US" dirty="0" smtClean="0"/>
              <a:t>Elaborate and succinct</a:t>
            </a:r>
          </a:p>
          <a:p>
            <a:pPr lvl="1"/>
            <a:r>
              <a:rPr lang="en-US" dirty="0" smtClean="0"/>
              <a:t>Formal and informal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8679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and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and worldview</a:t>
            </a:r>
          </a:p>
          <a:p>
            <a:pPr lvl="1"/>
            <a:r>
              <a:rPr lang="en-US" dirty="0" smtClean="0"/>
              <a:t>Linguistic relativity: the worldview of a culture is shaped and reflected by the language its members speak</a:t>
            </a:r>
          </a:p>
          <a:p>
            <a:pPr lvl="2"/>
            <a:r>
              <a:rPr lang="en-US" dirty="0" smtClean="0"/>
              <a:t>Sapir-</a:t>
            </a:r>
            <a:r>
              <a:rPr lang="en-US" dirty="0"/>
              <a:t>W</a:t>
            </a:r>
            <a:r>
              <a:rPr lang="en-US" dirty="0" smtClean="0"/>
              <a:t>horf hypothesis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8679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Is Symbolic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65567" cy="4351338"/>
          </a:xfrm>
        </p:spPr>
        <p:txBody>
          <a:bodyPr/>
          <a:lstStyle/>
          <a:p>
            <a:r>
              <a:rPr lang="en-US" dirty="0" smtClean="0"/>
              <a:t>Language is symbolic</a:t>
            </a:r>
          </a:p>
          <a:p>
            <a:pPr lvl="1"/>
            <a:r>
              <a:rPr lang="en-US" dirty="0" smtClean="0"/>
              <a:t>Words and signs are arbitrary</a:t>
            </a:r>
          </a:p>
          <a:p>
            <a:pPr lvl="1"/>
            <a:r>
              <a:rPr lang="en-US" dirty="0" smtClean="0"/>
              <a:t>Symbolic language 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llows for more communication</a:t>
            </a:r>
          </a:p>
          <a:p>
            <a:pPr lvl="2"/>
            <a:r>
              <a:rPr lang="en-US" dirty="0" smtClean="0"/>
              <a:t>Can lead to communication breakdowns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80" y="2429753"/>
            <a:ext cx="4109777" cy="3143081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8679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Understandings and Misunderstandings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10745" cy="4351338"/>
          </a:xfrm>
        </p:spPr>
        <p:txBody>
          <a:bodyPr/>
          <a:lstStyle/>
          <a:p>
            <a:r>
              <a:rPr lang="en-US" dirty="0" smtClean="0"/>
              <a:t>Understanding words: semantic rules</a:t>
            </a:r>
          </a:p>
          <a:p>
            <a:pPr lvl="1"/>
            <a:r>
              <a:rPr lang="en-US" dirty="0" smtClean="0"/>
              <a:t>Equivocation</a:t>
            </a:r>
          </a:p>
          <a:p>
            <a:pPr lvl="1"/>
            <a:r>
              <a:rPr lang="en-US" dirty="0" smtClean="0"/>
              <a:t>Relative words</a:t>
            </a:r>
          </a:p>
          <a:p>
            <a:pPr lvl="1"/>
            <a:r>
              <a:rPr lang="en-US" dirty="0" smtClean="0"/>
              <a:t>Static evaluation</a:t>
            </a:r>
          </a:p>
          <a:p>
            <a:pPr lvl="1"/>
            <a:r>
              <a:rPr lang="en-US" dirty="0" smtClean="0"/>
              <a:t>Abstraction</a:t>
            </a:r>
          </a:p>
          <a:p>
            <a:pPr lvl="2"/>
            <a:r>
              <a:rPr lang="en-US" dirty="0" smtClean="0"/>
              <a:t>Abstract language</a:t>
            </a:r>
          </a:p>
          <a:p>
            <a:pPr lvl="2"/>
            <a:r>
              <a:rPr lang="en-US" dirty="0" smtClean="0"/>
              <a:t>Behavioral language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52" y="1825625"/>
            <a:ext cx="2226711" cy="43513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8679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Understandings and Misunderstandings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structure: syntactic rules</a:t>
            </a:r>
          </a:p>
          <a:p>
            <a:pPr lvl="1"/>
            <a:r>
              <a:rPr lang="en-US" dirty="0" smtClean="0"/>
              <a:t>Syntactic rules govern grammar</a:t>
            </a:r>
          </a:p>
          <a:p>
            <a:pPr lvl="1"/>
            <a:r>
              <a:rPr lang="en-US" dirty="0" smtClean="0"/>
              <a:t>Co-cultures may use different (not deficient) syntactic rules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8679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Understandings and Misunderstandings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context: pragmatic rules</a:t>
            </a:r>
          </a:p>
          <a:p>
            <a:pPr lvl="1"/>
            <a:r>
              <a:rPr lang="en-US" dirty="0" smtClean="0"/>
              <a:t>Pragmatic rules are used to decide how to interpret messages in context</a:t>
            </a:r>
          </a:p>
          <a:p>
            <a:pPr lvl="2"/>
            <a:r>
              <a:rPr lang="en-US" dirty="0" smtClean="0"/>
              <a:t>Shared by a culture</a:t>
            </a:r>
          </a:p>
          <a:p>
            <a:pPr lvl="2"/>
            <a:r>
              <a:rPr lang="en-US" dirty="0" smtClean="0"/>
              <a:t>Shared by individuals in relationships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8679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impact of language</a:t>
            </a:r>
          </a:p>
          <a:p>
            <a:pPr lvl="1"/>
            <a:r>
              <a:rPr lang="en-US" dirty="0" smtClean="0"/>
              <a:t>Naming and identity</a:t>
            </a:r>
          </a:p>
          <a:p>
            <a:pPr lvl="1"/>
            <a:r>
              <a:rPr lang="en-US" dirty="0" smtClean="0"/>
              <a:t>Affiliation </a:t>
            </a:r>
          </a:p>
          <a:p>
            <a:pPr lvl="2"/>
            <a:r>
              <a:rPr lang="en-US" dirty="0" smtClean="0"/>
              <a:t>Convergence </a:t>
            </a:r>
          </a:p>
          <a:p>
            <a:pPr lvl="2"/>
            <a:r>
              <a:rPr lang="en-US" dirty="0" smtClean="0"/>
              <a:t>Divergence </a:t>
            </a:r>
          </a:p>
          <a:p>
            <a:pPr lvl="1"/>
            <a:r>
              <a:rPr lang="en-US" dirty="0" smtClean="0"/>
              <a:t>Power and politeness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22" y="1825625"/>
            <a:ext cx="3607377" cy="43377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8679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Disruptive language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Fact-opinion confusion</a:t>
            </a:r>
          </a:p>
          <a:p>
            <a:pPr lvl="1"/>
            <a:r>
              <a:rPr lang="en-US" dirty="0" smtClean="0"/>
              <a:t>Fact-inference confusion</a:t>
            </a:r>
          </a:p>
          <a:p>
            <a:pPr lvl="1"/>
            <a:r>
              <a:rPr lang="en-US" dirty="0" smtClean="0"/>
              <a:t>Emotive language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84" y="3840479"/>
            <a:ext cx="4727074" cy="233648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8679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language of responsibility</a:t>
            </a:r>
          </a:p>
          <a:p>
            <a:pPr lvl="1"/>
            <a:r>
              <a:rPr lang="en-US" dirty="0" smtClean="0"/>
              <a:t>“It” statements</a:t>
            </a:r>
          </a:p>
          <a:p>
            <a:pPr lvl="1"/>
            <a:r>
              <a:rPr lang="en-US" dirty="0" smtClean="0"/>
              <a:t>“But” statements</a:t>
            </a:r>
          </a:p>
          <a:p>
            <a:pPr lvl="1"/>
            <a:r>
              <a:rPr lang="en-US" dirty="0" smtClean="0"/>
              <a:t>“I” and “you” language</a:t>
            </a:r>
          </a:p>
          <a:p>
            <a:pPr lvl="1"/>
            <a:r>
              <a:rPr lang="en-US" dirty="0" smtClean="0"/>
              <a:t>“We” language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59" y="3092335"/>
            <a:ext cx="3415399" cy="30846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8679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and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affects language: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Reasons for communicating</a:t>
            </a:r>
          </a:p>
          <a:p>
            <a:pPr lvl="1"/>
            <a:r>
              <a:rPr lang="en-US" dirty="0" smtClean="0"/>
              <a:t>Conversational style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8679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l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ler" id="{C9682E84-D57E-411A-913C-5993418F1CDF}" vid="{836EACC0-EF8F-4F37-9A13-9BAF56F968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Adler</Template>
  <TotalTime>179</TotalTime>
  <Words>447</Words>
  <Application>Microsoft Office PowerPoint</Application>
  <PresentationFormat>Widescreen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Adler</vt:lpstr>
      <vt:lpstr>Chapter Six</vt:lpstr>
      <vt:lpstr>Language Is Symbolic</vt:lpstr>
      <vt:lpstr>Understandings and Misunderstandings</vt:lpstr>
      <vt:lpstr>Understandings and Misunderstandings</vt:lpstr>
      <vt:lpstr>Understandings and Misunderstandings</vt:lpstr>
      <vt:lpstr>The Impact of Language</vt:lpstr>
      <vt:lpstr>The Impact of Language</vt:lpstr>
      <vt:lpstr>The Impact of Language</vt:lpstr>
      <vt:lpstr>Gender and Language</vt:lpstr>
      <vt:lpstr>Gender and Language</vt:lpstr>
      <vt:lpstr>Culture and Language</vt:lpstr>
      <vt:lpstr>Culture and Language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</dc:title>
  <dc:creator>Dionne</dc:creator>
  <cp:lastModifiedBy>Kiwak, Karolina</cp:lastModifiedBy>
  <cp:revision>8</cp:revision>
  <dcterms:created xsi:type="dcterms:W3CDTF">2015-10-06T04:12:03Z</dcterms:created>
  <dcterms:modified xsi:type="dcterms:W3CDTF">2015-11-11T18:06:09Z</dcterms:modified>
</cp:coreProperties>
</file>