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83869-703D-44B1-A972-ECB0413BADF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850E2-5801-4C79-8C13-36972556D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3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70ED-4022-4A41-8276-0D5A540C09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2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758" y="2495550"/>
            <a:ext cx="7499684" cy="2387600"/>
          </a:xfrm>
          <a:solidFill>
            <a:schemeClr val="bg1">
              <a:alpha val="31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758" y="5065713"/>
            <a:ext cx="7499684" cy="1655762"/>
          </a:xfrm>
          <a:solidFill>
            <a:schemeClr val="bg1">
              <a:alpha val="31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4D79-7013-4A08-B5AC-8CA62A93D79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3864" y="6438482"/>
            <a:ext cx="5554578" cy="4195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6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03D4-F431-4537-8853-221311656A6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4D79-7013-4A08-B5AC-8CA62A93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7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03D4-F431-4537-8853-221311656A6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4D79-7013-4A08-B5AC-8CA62A93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6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CE1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b="11165"/>
          <a:stretch/>
        </p:blipFill>
        <p:spPr>
          <a:xfrm>
            <a:off x="9432758" y="199315"/>
            <a:ext cx="2759242" cy="6658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2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>
            <a:lvl1pPr>
              <a:defRPr sz="6000" b="1">
                <a:solidFill>
                  <a:srgbClr val="FCE16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94558" cy="4351338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03D4-F431-4537-8853-221311656A6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39415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4D79-7013-4A08-B5AC-8CA62A93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03D4-F431-4537-8853-221311656A6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4D79-7013-4A08-B5AC-8CA62A93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7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03D4-F431-4537-8853-221311656A6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4D79-7013-4A08-B5AC-8CA62A93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3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03D4-F431-4537-8853-221311656A6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4D79-7013-4A08-B5AC-8CA62A93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7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03D4-F431-4537-8853-221311656A6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4D79-7013-4A08-B5AC-8CA62A93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3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03D4-F431-4537-8853-221311656A6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4D79-7013-4A08-B5AC-8CA62A93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03D4-F431-4537-8853-221311656A6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4D79-7013-4A08-B5AC-8CA62A93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3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03D4-F431-4537-8853-221311656A6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4D79-7013-4A08-B5AC-8CA62A93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5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D03D4-F431-4537-8853-221311656A6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E4D79-7013-4A08-B5AC-8CA62A93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7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759" y="2671009"/>
            <a:ext cx="7499684" cy="1560847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cs typeface="Aharoni" panose="02010803020104030203" pitchFamily="2" charset="-79"/>
              </a:rPr>
              <a:t>Chapter Seven</a:t>
            </a:r>
            <a:endParaRPr lang="en-US" sz="8000" b="1" dirty="0"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758" y="4450013"/>
            <a:ext cx="7499684" cy="16557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Nonverbal Communication: Messages Beyond Words</a:t>
            </a:r>
            <a:endParaRPr lang="en-US" sz="4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7515" y="392106"/>
            <a:ext cx="109472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CE16C"/>
                </a:solidFill>
              </a:rPr>
              <a:t>Looking Out, Looking In</a:t>
            </a:r>
            <a:endParaRPr lang="en-US" sz="8800" dirty="0">
              <a:solidFill>
                <a:srgbClr val="FCE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Nonverbal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space (proxemics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Distance</a:t>
            </a:r>
          </a:p>
          <a:p>
            <a:pPr lvl="2"/>
            <a:r>
              <a:rPr lang="en-US" dirty="0" smtClean="0"/>
              <a:t>Intimate distance</a:t>
            </a:r>
          </a:p>
          <a:p>
            <a:pPr lvl="2"/>
            <a:r>
              <a:rPr lang="en-US" dirty="0" smtClean="0"/>
              <a:t>Personal distance</a:t>
            </a:r>
          </a:p>
          <a:p>
            <a:pPr lvl="2"/>
            <a:r>
              <a:rPr lang="en-US" dirty="0" smtClean="0"/>
              <a:t>Social distance</a:t>
            </a:r>
          </a:p>
          <a:p>
            <a:pPr lvl="2"/>
            <a:r>
              <a:rPr lang="en-US" dirty="0" smtClean="0"/>
              <a:t>Public distance</a:t>
            </a:r>
          </a:p>
          <a:p>
            <a:pPr lvl="1"/>
            <a:r>
              <a:rPr lang="en-US" dirty="0" smtClean="0"/>
              <a:t>Territoriality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9305"/>
            <a:ext cx="2784221" cy="4103977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/>
        </p:nvSpPr>
        <p:spPr>
          <a:xfrm>
            <a:off x="3878180" y="6311900"/>
            <a:ext cx="5554578" cy="419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Nonverbal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environment</a:t>
            </a:r>
          </a:p>
          <a:p>
            <a:r>
              <a:rPr lang="en-US" dirty="0" smtClean="0"/>
              <a:t>Time (chronemics)</a:t>
            </a:r>
          </a:p>
          <a:p>
            <a:pPr lvl="1"/>
            <a:r>
              <a:rPr lang="en-US" dirty="0" smtClean="0"/>
              <a:t>Indicates power and status</a:t>
            </a:r>
          </a:p>
          <a:p>
            <a:pPr lvl="1"/>
            <a:r>
              <a:rPr lang="en-US" dirty="0" smtClean="0"/>
              <a:t>Reflects the state of a relationship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/>
        </p:nvSpPr>
        <p:spPr>
          <a:xfrm>
            <a:off x="3878180" y="6311900"/>
            <a:ext cx="5554578" cy="419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Nonverbal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Nonverbal skills are vital</a:t>
            </a:r>
          </a:p>
          <a:p>
            <a:r>
              <a:rPr lang="en-US" dirty="0" smtClean="0"/>
              <a:t>All behavior has communicative value</a:t>
            </a:r>
          </a:p>
          <a:p>
            <a:r>
              <a:rPr lang="en-US" dirty="0"/>
              <a:t>Nonverbal communication is primarily relational</a:t>
            </a:r>
          </a:p>
          <a:p>
            <a:pPr lvl="1"/>
            <a:r>
              <a:rPr lang="en-US" dirty="0"/>
              <a:t>Impression management</a:t>
            </a:r>
          </a:p>
          <a:p>
            <a:pPr lvl="1"/>
            <a:r>
              <a:rPr lang="en-US" dirty="0"/>
              <a:t>Reflecting and shaping relationships</a:t>
            </a:r>
          </a:p>
          <a:p>
            <a:pPr lvl="1"/>
            <a:r>
              <a:rPr lang="en-US" dirty="0"/>
              <a:t>Conveying emotions</a:t>
            </a:r>
          </a:p>
          <a:p>
            <a:endParaRPr lang="en-US" dirty="0" smtClean="0"/>
          </a:p>
        </p:txBody>
      </p:sp>
      <p:sp>
        <p:nvSpPr>
          <p:cNvPr id="4" name="Footer Placeholder 4"/>
          <p:cNvSpPr>
            <a:spLocks noGrp="1"/>
          </p:cNvSpPr>
          <p:nvPr/>
        </p:nvSpPr>
        <p:spPr>
          <a:xfrm>
            <a:off x="3878180" y="6311900"/>
            <a:ext cx="5554578" cy="419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Nonverbal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Nonverbal communication occurs in mediated messages</a:t>
            </a:r>
          </a:p>
          <a:p>
            <a:pPr lvl="1"/>
            <a:r>
              <a:rPr lang="en-US" dirty="0" smtClean="0"/>
              <a:t>Emoticons and emoji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unctuation and lexical surrogates</a:t>
            </a:r>
          </a:p>
          <a:p>
            <a:pPr lvl="1"/>
            <a:r>
              <a:rPr lang="en-US" dirty="0" smtClean="0"/>
              <a:t>Time management</a:t>
            </a:r>
          </a:p>
          <a:p>
            <a:pPr lvl="1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/>
        </p:nvSpPr>
        <p:spPr>
          <a:xfrm>
            <a:off x="3878180" y="6311900"/>
            <a:ext cx="5554578" cy="419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Nonverbal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Nonverbal communication serves many functions</a:t>
            </a:r>
          </a:p>
          <a:p>
            <a:pPr lvl="1"/>
            <a:r>
              <a:rPr lang="en-US" dirty="0" smtClean="0"/>
              <a:t>Repeating</a:t>
            </a:r>
          </a:p>
          <a:p>
            <a:pPr lvl="1"/>
            <a:r>
              <a:rPr lang="en-US" dirty="0" smtClean="0"/>
              <a:t>Complementing</a:t>
            </a:r>
          </a:p>
          <a:p>
            <a:pPr lvl="1"/>
            <a:r>
              <a:rPr lang="en-US" dirty="0" smtClean="0"/>
              <a:t>Substituting</a:t>
            </a:r>
          </a:p>
          <a:p>
            <a:pPr lvl="1"/>
            <a:r>
              <a:rPr lang="en-US" dirty="0" smtClean="0"/>
              <a:t>Accenting</a:t>
            </a:r>
          </a:p>
          <a:p>
            <a:pPr lvl="1"/>
            <a:r>
              <a:rPr lang="en-US" dirty="0" smtClean="0"/>
              <a:t>Regulating</a:t>
            </a:r>
          </a:p>
          <a:p>
            <a:pPr lvl="1"/>
            <a:r>
              <a:rPr lang="en-US" dirty="0" smtClean="0"/>
              <a:t>Contradicting</a:t>
            </a:r>
          </a:p>
          <a:p>
            <a:pPr lvl="2"/>
            <a:r>
              <a:rPr lang="en-US" dirty="0" smtClean="0"/>
              <a:t>Mixed messages</a:t>
            </a:r>
          </a:p>
          <a:p>
            <a:pPr lvl="1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/>
        </p:nvSpPr>
        <p:spPr>
          <a:xfrm>
            <a:off x="3878180" y="6311900"/>
            <a:ext cx="5554578" cy="419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Nonverbal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Nonverbal communication offers deception cues</a:t>
            </a:r>
          </a:p>
          <a:p>
            <a:r>
              <a:rPr lang="en-US" dirty="0" smtClean="0"/>
              <a:t>Nonverbal communication is ambiguous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318" y="3045316"/>
            <a:ext cx="4768322" cy="313164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3878180" y="6311900"/>
            <a:ext cx="5554578" cy="419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Influences on Nonverbal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Gender</a:t>
            </a:r>
          </a:p>
          <a:p>
            <a:r>
              <a:rPr lang="en-US" dirty="0" smtClean="0"/>
              <a:t>Culture</a:t>
            </a:r>
          </a:p>
          <a:p>
            <a:pPr lvl="1"/>
            <a:r>
              <a:rPr lang="en-US" dirty="0" smtClean="0"/>
              <a:t>Personal space</a:t>
            </a:r>
          </a:p>
          <a:p>
            <a:pPr lvl="1"/>
            <a:r>
              <a:rPr lang="en-US" dirty="0" smtClean="0"/>
              <a:t>Eye contact</a:t>
            </a:r>
          </a:p>
          <a:p>
            <a:pPr lvl="1"/>
            <a:r>
              <a:rPr lang="en-US" dirty="0" smtClean="0"/>
              <a:t>Use of time</a:t>
            </a:r>
          </a:p>
          <a:p>
            <a:pPr lvl="2"/>
            <a:r>
              <a:rPr lang="en-US" dirty="0" err="1" smtClean="0"/>
              <a:t>Monochronic</a:t>
            </a:r>
            <a:r>
              <a:rPr lang="en-US" dirty="0" smtClean="0"/>
              <a:t> cultures</a:t>
            </a:r>
          </a:p>
          <a:p>
            <a:pPr lvl="2"/>
            <a:r>
              <a:rPr lang="en-US" dirty="0" err="1" smtClean="0"/>
              <a:t>Polychronic</a:t>
            </a:r>
            <a:r>
              <a:rPr lang="en-US" dirty="0" smtClean="0"/>
              <a:t> </a:t>
            </a:r>
            <a:r>
              <a:rPr lang="en-US" dirty="0" err="1" smtClean="0"/>
              <a:t>cultres</a:t>
            </a:r>
            <a:endParaRPr lang="en-US" dirty="0" smtClean="0"/>
          </a:p>
          <a:p>
            <a:pPr lvl="1"/>
            <a:r>
              <a:rPr lang="en-US" dirty="0" smtClean="0"/>
              <a:t>There are some universal nonverbal behaviors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90" y="2277081"/>
            <a:ext cx="3512561" cy="188534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3878180" y="6311900"/>
            <a:ext cx="5554578" cy="419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Nonverbal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movement (kinesics)</a:t>
            </a:r>
          </a:p>
          <a:p>
            <a:pPr lvl="1"/>
            <a:r>
              <a:rPr lang="en-US" dirty="0" smtClean="0"/>
              <a:t>Body orientation</a:t>
            </a:r>
          </a:p>
          <a:p>
            <a:pPr lvl="1"/>
            <a:r>
              <a:rPr lang="en-US" dirty="0" smtClean="0"/>
              <a:t>Posture</a:t>
            </a:r>
          </a:p>
          <a:p>
            <a:pPr lvl="1"/>
            <a:r>
              <a:rPr lang="en-US" dirty="0" smtClean="0"/>
              <a:t>Gestures</a:t>
            </a:r>
          </a:p>
          <a:p>
            <a:pPr lvl="2"/>
            <a:r>
              <a:rPr lang="en-US" dirty="0" smtClean="0"/>
              <a:t>Illustrators</a:t>
            </a:r>
          </a:p>
          <a:p>
            <a:pPr lvl="2"/>
            <a:r>
              <a:rPr lang="en-US" dirty="0" smtClean="0"/>
              <a:t>Emblems</a:t>
            </a:r>
          </a:p>
          <a:p>
            <a:pPr lvl="2"/>
            <a:r>
              <a:rPr lang="en-US" dirty="0" smtClean="0"/>
              <a:t>Adaptors</a:t>
            </a:r>
          </a:p>
          <a:p>
            <a:pPr lvl="2"/>
            <a:r>
              <a:rPr lang="en-US" dirty="0" smtClean="0"/>
              <a:t>Manipulators </a:t>
            </a:r>
          </a:p>
          <a:p>
            <a:pPr lvl="2"/>
            <a:r>
              <a:rPr lang="en-US" dirty="0" smtClean="0"/>
              <a:t>Face and eyes</a:t>
            </a:r>
          </a:p>
          <a:p>
            <a:pPr lvl="3"/>
            <a:r>
              <a:rPr lang="en-US" dirty="0" err="1" smtClean="0"/>
              <a:t>Microexpressions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/>
        </p:nvSpPr>
        <p:spPr>
          <a:xfrm>
            <a:off x="3878180" y="6311900"/>
            <a:ext cx="5554578" cy="419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Nonverbal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Voice (paralanguage)</a:t>
            </a:r>
          </a:p>
          <a:p>
            <a:pPr lvl="1"/>
            <a:r>
              <a:rPr lang="en-US" dirty="0" smtClean="0"/>
              <a:t>Emphasis</a:t>
            </a:r>
          </a:p>
          <a:p>
            <a:pPr lvl="1"/>
            <a:r>
              <a:rPr lang="en-US" dirty="0" smtClean="0"/>
              <a:t>Tone</a:t>
            </a:r>
          </a:p>
          <a:p>
            <a:pPr lvl="1"/>
            <a:r>
              <a:rPr lang="en-US" dirty="0" smtClean="0"/>
              <a:t>Rate</a:t>
            </a:r>
          </a:p>
          <a:p>
            <a:pPr lvl="1"/>
            <a:r>
              <a:rPr lang="en-US" dirty="0" smtClean="0"/>
              <a:t>Pitch</a:t>
            </a:r>
          </a:p>
          <a:p>
            <a:pPr lvl="1"/>
            <a:r>
              <a:rPr lang="en-US" dirty="0" smtClean="0"/>
              <a:t>Volume</a:t>
            </a:r>
          </a:p>
          <a:p>
            <a:pPr lvl="1"/>
            <a:r>
              <a:rPr lang="en-US" dirty="0" smtClean="0"/>
              <a:t>Pauses </a:t>
            </a:r>
          </a:p>
          <a:p>
            <a:pPr lvl="2"/>
            <a:r>
              <a:rPr lang="en-US" dirty="0" smtClean="0"/>
              <a:t>Unintentional pauses</a:t>
            </a:r>
          </a:p>
          <a:p>
            <a:pPr lvl="2"/>
            <a:r>
              <a:rPr lang="en-US" dirty="0" smtClean="0"/>
              <a:t>Vocalized pauses</a:t>
            </a:r>
          </a:p>
          <a:p>
            <a:pPr lvl="1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/>
        </p:nvSpPr>
        <p:spPr>
          <a:xfrm>
            <a:off x="3878180" y="6311900"/>
            <a:ext cx="5554578" cy="419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7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Nonverbal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Touch (haptics)</a:t>
            </a:r>
          </a:p>
          <a:p>
            <a:r>
              <a:rPr lang="en-US" dirty="0" smtClean="0"/>
              <a:t>Appearance</a:t>
            </a:r>
          </a:p>
          <a:p>
            <a:pPr lvl="1"/>
            <a:r>
              <a:rPr lang="en-US" dirty="0" smtClean="0"/>
              <a:t>Physical attractiveness</a:t>
            </a:r>
          </a:p>
          <a:p>
            <a:pPr lvl="1"/>
            <a:r>
              <a:rPr lang="en-US" dirty="0" smtClean="0"/>
              <a:t>Clothing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91278"/>
            <a:ext cx="2682240" cy="402003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/>
        </p:nvSpPr>
        <p:spPr>
          <a:xfrm>
            <a:off x="3878180" y="6311900"/>
            <a:ext cx="5554578" cy="419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l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ler" id="{C9682E84-D57E-411A-913C-5993418F1CDF}" vid="{836EACC0-EF8F-4F37-9A13-9BAF56F968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Adler</Template>
  <TotalTime>96</TotalTime>
  <Words>400</Words>
  <Application>Microsoft Office PowerPoint</Application>
  <PresentationFormat>Widescreen</PresentationFormat>
  <Paragraphs>87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Adler</vt:lpstr>
      <vt:lpstr>Chapter Seven</vt:lpstr>
      <vt:lpstr>Characteristics of Nonverbal Communication</vt:lpstr>
      <vt:lpstr>Characteristics of Nonverbal Communication</vt:lpstr>
      <vt:lpstr>Characteristics of Nonverbal Communication</vt:lpstr>
      <vt:lpstr>Characteristics of Nonverbal Communication</vt:lpstr>
      <vt:lpstr>Influences on Nonverbal Communication</vt:lpstr>
      <vt:lpstr>Types of Nonverbal Communication</vt:lpstr>
      <vt:lpstr>Types of Nonverbal Communication</vt:lpstr>
      <vt:lpstr>Types of Nonverbal Communication</vt:lpstr>
      <vt:lpstr>Types of Nonverbal Communication</vt:lpstr>
      <vt:lpstr>Types of Nonverbal Communication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Seven</dc:title>
  <dc:creator>Dionne</dc:creator>
  <cp:lastModifiedBy>Kiwak, Karolina</cp:lastModifiedBy>
  <cp:revision>8</cp:revision>
  <dcterms:created xsi:type="dcterms:W3CDTF">2015-10-06T13:06:56Z</dcterms:created>
  <dcterms:modified xsi:type="dcterms:W3CDTF">2015-11-11T18:05:57Z</dcterms:modified>
</cp:coreProperties>
</file>